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50"/>
  </p:notesMasterIdLst>
  <p:sldIdLst>
    <p:sldId id="256" r:id="rId2"/>
    <p:sldId id="550" r:id="rId3"/>
    <p:sldId id="541" r:id="rId4"/>
    <p:sldId id="572" r:id="rId5"/>
    <p:sldId id="556" r:id="rId6"/>
    <p:sldId id="527" r:id="rId7"/>
    <p:sldId id="539" r:id="rId8"/>
    <p:sldId id="540" r:id="rId9"/>
    <p:sldId id="548" r:id="rId10"/>
    <p:sldId id="549" r:id="rId11"/>
    <p:sldId id="573" r:id="rId12"/>
    <p:sldId id="551" r:id="rId13"/>
    <p:sldId id="570" r:id="rId14"/>
    <p:sldId id="571" r:id="rId15"/>
    <p:sldId id="574" r:id="rId16"/>
    <p:sldId id="528" r:id="rId17"/>
    <p:sldId id="529" r:id="rId18"/>
    <p:sldId id="530" r:id="rId19"/>
    <p:sldId id="535" r:id="rId20"/>
    <p:sldId id="543" r:id="rId21"/>
    <p:sldId id="544" r:id="rId22"/>
    <p:sldId id="532" r:id="rId23"/>
    <p:sldId id="536" r:id="rId24"/>
    <p:sldId id="538" r:id="rId25"/>
    <p:sldId id="534" r:id="rId26"/>
    <p:sldId id="537" r:id="rId27"/>
    <p:sldId id="546" r:id="rId28"/>
    <p:sldId id="542" r:id="rId29"/>
    <p:sldId id="545" r:id="rId30"/>
    <p:sldId id="547" r:id="rId31"/>
    <p:sldId id="575" r:id="rId32"/>
    <p:sldId id="552" r:id="rId33"/>
    <p:sldId id="555" r:id="rId34"/>
    <p:sldId id="558" r:id="rId35"/>
    <p:sldId id="559" r:id="rId36"/>
    <p:sldId id="554" r:id="rId37"/>
    <p:sldId id="557" r:id="rId38"/>
    <p:sldId id="576" r:id="rId39"/>
    <p:sldId id="553" r:id="rId40"/>
    <p:sldId id="560" r:id="rId41"/>
    <p:sldId id="561" r:id="rId42"/>
    <p:sldId id="577" r:id="rId43"/>
    <p:sldId id="562" r:id="rId44"/>
    <p:sldId id="564" r:id="rId45"/>
    <p:sldId id="565" r:id="rId46"/>
    <p:sldId id="566" r:id="rId47"/>
    <p:sldId id="567" r:id="rId48"/>
    <p:sldId id="578" r:id="rId49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A560F80E-06C6-4679-AF80-B4C2937FF4B0}">
          <p14:sldIdLst>
            <p14:sldId id="256"/>
            <p14:sldId id="550"/>
            <p14:sldId id="541"/>
          </p14:sldIdLst>
        </p14:section>
        <p14:section name="hyper kernel" id="{44F9B781-D4D7-4907-9735-D02784463A0C}">
          <p14:sldIdLst>
            <p14:sldId id="572"/>
            <p14:sldId id="556"/>
            <p14:sldId id="527"/>
            <p14:sldId id="539"/>
            <p14:sldId id="540"/>
            <p14:sldId id="548"/>
            <p14:sldId id="549"/>
          </p14:sldIdLst>
        </p14:section>
        <p14:section name="commuter" id="{D45085F1-F453-4A9A-BAF1-6BF06316A26D}">
          <p14:sldIdLst>
            <p14:sldId id="573"/>
            <p14:sldId id="551"/>
            <p14:sldId id="570"/>
            <p14:sldId id="571"/>
          </p14:sldIdLst>
        </p14:section>
        <p14:section name="scalable synchronization" id="{F4511E9E-BABE-45DF-9595-C6F0E6ACD3B2}">
          <p14:sldIdLst>
            <p14:sldId id="574"/>
            <p14:sldId id="528"/>
            <p14:sldId id="529"/>
            <p14:sldId id="530"/>
            <p14:sldId id="535"/>
            <p14:sldId id="543"/>
            <p14:sldId id="544"/>
            <p14:sldId id="532"/>
            <p14:sldId id="536"/>
            <p14:sldId id="538"/>
            <p14:sldId id="534"/>
            <p14:sldId id="537"/>
            <p14:sldId id="546"/>
            <p14:sldId id="542"/>
            <p14:sldId id="545"/>
            <p14:sldId id="547"/>
          </p14:sldIdLst>
        </p14:section>
        <p14:section name="locks" id="{3C135444-21BC-446D-9E3C-2E7AAB570C1C}">
          <p14:sldIdLst>
            <p14:sldId id="575"/>
            <p14:sldId id="552"/>
            <p14:sldId id="555"/>
            <p14:sldId id="558"/>
            <p14:sldId id="559"/>
            <p14:sldId id="554"/>
            <p14:sldId id="557"/>
          </p14:sldIdLst>
        </p14:section>
        <p14:section name="PRWLock" id="{F950DE12-9995-4D89-B356-741657D655C9}">
          <p14:sldIdLst>
            <p14:sldId id="576"/>
            <p14:sldId id="553"/>
            <p14:sldId id="560"/>
            <p14:sldId id="561"/>
          </p14:sldIdLst>
        </p14:section>
        <p14:section name="RCU-BONSAI" id="{21E734DA-8C59-4A02-8171-AE2F4F2C49A0}">
          <p14:sldIdLst>
            <p14:sldId id="577"/>
            <p14:sldId id="562"/>
            <p14:sldId id="564"/>
            <p14:sldId id="565"/>
            <p14:sldId id="566"/>
            <p14:sldId id="567"/>
          </p14:sldIdLst>
        </p14:section>
        <p14:section name="总结" id="{655C4E98-580B-40E5-B6D4-74494C0BF6A9}">
          <p14:sldIdLst>
            <p14:sldId id="57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0C0"/>
    <a:srgbClr val="0432FF"/>
    <a:srgbClr val="0000FF"/>
    <a:srgbClr val="3B9E3B"/>
    <a:srgbClr val="00305F"/>
    <a:srgbClr val="F7D08A"/>
    <a:srgbClr val="FCEDE8"/>
    <a:srgbClr val="CCCCCC"/>
    <a:srgbClr val="B583BA"/>
    <a:srgbClr val="EE9B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E3FDE45-AF77-4B5C-9715-49D594BDF05E}" styleName="浅色样式 1 - 强调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E9639D4-E3E2-4D34-9284-5A2195B3D0D7}" styleName="浅色样式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01" autoAdjust="0"/>
    <p:restoredTop sz="88113" autoAdjust="0"/>
  </p:normalViewPr>
  <p:slideViewPr>
    <p:cSldViewPr>
      <p:cViewPr varScale="1">
        <p:scale>
          <a:sx n="61" d="100"/>
          <a:sy n="61" d="100"/>
        </p:scale>
        <p:origin x="1388" y="4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42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F99C33-0C8D-43BB-871E-6371A7E0AE28}" type="datetimeFigureOut">
              <a:rPr lang="zh-CN" altLang="en-US" smtClean="0"/>
              <a:t>2018/6/12 Tuesday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99187-A6A1-44C7-896C-D68E0064687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41217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499187-A6A1-44C7-896C-D68E0064687A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93604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499187-A6A1-44C7-896C-D68E0064687A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25052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499187-A6A1-44C7-896C-D68E0064687A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8296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499187-A6A1-44C7-896C-D68E0064687A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54153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499187-A6A1-44C7-896C-D68E0064687A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98357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499187-A6A1-44C7-896C-D68E0064687A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42154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我们的实验中用的</a:t>
            </a:r>
            <a:r>
              <a:rPr lang="en-US" altLang="zh-CN" dirty="0" smtClean="0"/>
              <a:t>Xeon</a:t>
            </a:r>
            <a:r>
              <a:rPr lang="zh-CN" altLang="en-US" dirty="0" smtClean="0"/>
              <a:t>支持广播，计数器和到达树最优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499187-A6A1-44C7-896C-D68E0064687A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56016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499187-A6A1-44C7-896C-D68E0064687A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53611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499187-A6A1-44C7-896C-D68E0064687A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38714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499187-A6A1-44C7-896C-D68E0064687A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98373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 descr="tsinghua-ppt-template-First副本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5588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484438" y="2060575"/>
            <a:ext cx="5730900" cy="1368425"/>
          </a:xfrm>
        </p:spPr>
        <p:txBody>
          <a:bodyPr/>
          <a:lstStyle>
            <a:lvl1pPr algn="ctr">
              <a:defRPr sz="4800" baseline="0">
                <a:latin typeface="Cambria Math" pitchFamily="18" charset="0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altLang="zh-CN" dirty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132138" y="4292600"/>
            <a:ext cx="4797448" cy="1208102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3200">
                <a:latin typeface="Cambria" pitchFamily="18" charset="0"/>
              </a:defRPr>
            </a:lvl1pPr>
          </a:lstStyle>
          <a:p>
            <a:r>
              <a:rPr lang="zh-CN" altLang="en-US" smtClean="0"/>
              <a:t>单击此处编辑母版副标题样式</a:t>
            </a:r>
            <a:endParaRPr lang="en-US" altLang="zh-CN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7572375" y="6538913"/>
            <a:ext cx="1571625" cy="319087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</a:defRPr>
            </a:lvl1pPr>
          </a:lstStyle>
          <a:p>
            <a:endParaRPr lang="zh-CN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715272" y="857232"/>
            <a:ext cx="1357290" cy="552451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27088" y="857232"/>
            <a:ext cx="6816746" cy="552451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7572375" y="6538913"/>
            <a:ext cx="1571625" cy="319087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</a:defRPr>
            </a:lvl1pPr>
          </a:lstStyle>
          <a:p>
            <a:endParaRPr lang="zh-CN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Arial Black" pitchFamily="34" charset="0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aseline="0">
                <a:latin typeface="Arial" pitchFamily="34" charset="0"/>
              </a:defRPr>
            </a:lvl1pPr>
            <a:lvl2pPr>
              <a:defRPr baseline="0">
                <a:latin typeface="Arial" pitchFamily="34" charset="0"/>
              </a:defRPr>
            </a:lvl2pPr>
            <a:lvl3pPr>
              <a:defRPr baseline="0">
                <a:latin typeface="Arial" pitchFamily="34" charset="0"/>
              </a:defRPr>
            </a:lvl3pPr>
            <a:lvl4pPr>
              <a:defRPr baseline="0">
                <a:latin typeface="Arial" pitchFamily="34" charset="0"/>
              </a:defRPr>
            </a:lvl4pPr>
            <a:lvl5pPr>
              <a:defRPr baseline="0">
                <a:latin typeface="Arial" pitchFamily="34" charset="0"/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4143375" y="6572250"/>
            <a:ext cx="4000500" cy="285750"/>
          </a:xfrm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8143875" y="6572250"/>
            <a:ext cx="1000125" cy="285750"/>
          </a:xfrm>
        </p:spPr>
        <p:txBody>
          <a:bodyPr/>
          <a:lstStyle>
            <a:lvl1pPr>
              <a:defRPr/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4348" y="3143248"/>
            <a:ext cx="7772400" cy="1362075"/>
          </a:xfrm>
        </p:spPr>
        <p:txBody>
          <a:bodyPr anchor="t"/>
          <a:lstStyle>
            <a:lvl1pPr algn="ctr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1643050"/>
            <a:ext cx="7772400" cy="1500187"/>
          </a:xfrm>
        </p:spPr>
        <p:txBody>
          <a:bodyPr anchor="b"/>
          <a:lstStyle>
            <a:lvl1pPr marL="0" indent="0" algn="ctr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7572375" y="6538913"/>
            <a:ext cx="1571625" cy="319087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</a:defRPr>
            </a:lvl1pPr>
          </a:lstStyle>
          <a:p>
            <a:endParaRPr lang="zh-CN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7088" y="1000108"/>
            <a:ext cx="3884612" cy="52562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64100" y="1000108"/>
            <a:ext cx="3884613" cy="52562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>
          <a:xfrm>
            <a:off x="7572375" y="6538913"/>
            <a:ext cx="1571625" cy="319087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</a:defRPr>
            </a:lvl1pPr>
          </a:lstStyle>
          <a:p>
            <a:endParaRPr lang="zh-CN" alt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020769"/>
            <a:ext cx="4040188" cy="854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874845"/>
            <a:ext cx="4040188" cy="426879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017589"/>
            <a:ext cx="4070379" cy="85725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3438" y="1874845"/>
            <a:ext cx="4071966" cy="426879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812420" y="71414"/>
            <a:ext cx="7942552" cy="620736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7572375" y="6538913"/>
            <a:ext cx="1571625" cy="319087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</a:defRPr>
            </a:lvl1pPr>
          </a:lstStyle>
          <a:p>
            <a:endParaRPr lang="zh-CN" alt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7572375" y="6538913"/>
            <a:ext cx="1571625" cy="319087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</a:defRPr>
            </a:lvl1pPr>
          </a:lstStyle>
          <a:p>
            <a:endParaRPr lang="zh-CN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7572375" y="6538913"/>
            <a:ext cx="1571625" cy="319087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</a:defRPr>
            </a:lvl1pPr>
          </a:lstStyle>
          <a:p>
            <a:endParaRPr lang="zh-CN" alt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 bwMode="auto">
          <a:xfrm>
            <a:off x="812800" y="71438"/>
            <a:ext cx="7942263" cy="620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en-US" altLang="zh-CN" sz="3600" kern="0" dirty="0">
                <a:latin typeface="Cambria Math" pitchFamily="18" charset="0"/>
                <a:ea typeface="隶书" pitchFamily="49" charset="-122"/>
                <a:cs typeface="+mj-cs"/>
              </a:rPr>
              <a:t>Click to edit Master title style</a:t>
            </a:r>
            <a:endParaRPr lang="zh-CN" altLang="en-US" sz="3600" kern="0" dirty="0">
              <a:latin typeface="Cambria Math" pitchFamily="18" charset="0"/>
              <a:ea typeface="隶书" pitchFamily="49" charset="-122"/>
              <a:cs typeface="+mj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00108"/>
            <a:ext cx="3008313" cy="73822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000108"/>
            <a:ext cx="5111750" cy="512605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738333"/>
            <a:ext cx="3008313" cy="4405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Date Placeholder 4"/>
          <p:cNvSpPr>
            <a:spLocks noGrp="1"/>
          </p:cNvSpPr>
          <p:nvPr>
            <p:ph type="dt" sz="half" idx="10"/>
          </p:nvPr>
        </p:nvSpPr>
        <p:spPr>
          <a:xfrm>
            <a:off x="7572375" y="6538913"/>
            <a:ext cx="1571625" cy="319087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</a:defRPr>
            </a:lvl1pPr>
          </a:lstStyle>
          <a:p>
            <a:endParaRPr lang="zh-CN" altLang="en-US"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 bwMode="auto">
          <a:xfrm>
            <a:off x="812800" y="71438"/>
            <a:ext cx="7942263" cy="620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en-US" altLang="zh-CN" sz="3600" kern="0" dirty="0">
                <a:latin typeface="Cambria Math" pitchFamily="18" charset="0"/>
                <a:ea typeface="隶书" pitchFamily="49" charset="-122"/>
                <a:cs typeface="+mj-cs"/>
              </a:rPr>
              <a:t>Click to edit Master title style</a:t>
            </a:r>
            <a:endParaRPr lang="zh-CN" altLang="en-US" sz="3600" kern="0">
              <a:latin typeface="Cambria Math" pitchFamily="18" charset="0"/>
              <a:ea typeface="隶书" pitchFamily="49" charset="-122"/>
              <a:cs typeface="+mj-cs"/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657368" y="1071546"/>
            <a:ext cx="5700714" cy="428628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43042" y="5357826"/>
            <a:ext cx="571504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Date Placeholder 4"/>
          <p:cNvSpPr>
            <a:spLocks noGrp="1"/>
          </p:cNvSpPr>
          <p:nvPr>
            <p:ph type="dt" sz="half" idx="10"/>
          </p:nvPr>
        </p:nvSpPr>
        <p:spPr>
          <a:xfrm>
            <a:off x="7572375" y="6538913"/>
            <a:ext cx="1571625" cy="319087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</a:defRPr>
            </a:lvl1pPr>
          </a:lstStyle>
          <a:p>
            <a:endParaRPr lang="zh-CN" altLang="en-US"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7" descr="tsinghua-ppt-thin-title.jpg"/>
          <p:cNvPicPr>
            <a:picLocks noChangeAspect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812800" y="71438"/>
            <a:ext cx="7942263" cy="620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en-US" altLang="zh-CN" smtClean="0"/>
          </a:p>
        </p:txBody>
      </p:sp>
      <p:sp>
        <p:nvSpPr>
          <p:cNvPr id="307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27088" y="1000125"/>
            <a:ext cx="7921625" cy="5214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altLang="zh-CN" smtClean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929063" y="6572250"/>
            <a:ext cx="4000500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Arial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001000" y="6572250"/>
            <a:ext cx="1143000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Arial" pitchFamily="34" charset="0"/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mbria Math" pitchFamily="18" charset="0"/>
          <a:ea typeface="隶书" pitchFamily="49" charset="-122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mbria Math" pitchFamily="18" charset="0"/>
          <a:ea typeface="隶书" pitchFamily="49" charset="-122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mbria Math" pitchFamily="18" charset="0"/>
          <a:ea typeface="隶书" pitchFamily="49" charset="-122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mbria Math" pitchFamily="18" charset="0"/>
          <a:ea typeface="隶书" pitchFamily="49" charset="-122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mbria Math" pitchFamily="18" charset="0"/>
          <a:ea typeface="隶书" pitchFamily="49" charset="-122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pitchFamily="34" charset="0"/>
          <a:ea typeface="宋体" pitchFamily="2" charset="-122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pitchFamily="34" charset="0"/>
          <a:ea typeface="宋体" pitchFamily="2" charset="-122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pitchFamily="34" charset="0"/>
          <a:ea typeface="宋体" pitchFamily="2" charset="-122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pitchFamily="34" charset="0"/>
          <a:ea typeface="宋体" pitchFamily="2" charset="-122"/>
        </a:defRPr>
      </a:lvl9pPr>
    </p:titleStyle>
    <p:bodyStyle>
      <a:lvl1pPr marL="342900" indent="-342900" algn="l" rtl="0" eaLnBrk="1" fontAlgn="base" hangingPunct="1">
        <a:lnSpc>
          <a:spcPct val="120000"/>
        </a:lnSpc>
        <a:spcBef>
          <a:spcPct val="0"/>
        </a:spcBef>
        <a:spcAft>
          <a:spcPct val="0"/>
        </a:spcAft>
        <a:buSzPct val="75000"/>
        <a:buFont typeface="Wingdings" pitchFamily="2" charset="2"/>
        <a:buBlip>
          <a:blip r:embed="rId14"/>
        </a:buBlip>
        <a:defRPr sz="2800">
          <a:solidFill>
            <a:schemeClr val="tx1"/>
          </a:solidFill>
          <a:latin typeface="Cambria" pitchFamily="18" charset="0"/>
          <a:ea typeface="华文新魏" pitchFamily="2" charset="-122"/>
          <a:cs typeface="+mn-cs"/>
        </a:defRPr>
      </a:lvl1pPr>
      <a:lvl2pPr marL="742950" indent="-285750" algn="l" rtl="0" eaLnBrk="1" fontAlgn="base" hangingPunct="1">
        <a:lnSpc>
          <a:spcPct val="120000"/>
        </a:lnSpc>
        <a:spcBef>
          <a:spcPct val="0"/>
        </a:spcBef>
        <a:spcAft>
          <a:spcPct val="0"/>
        </a:spcAft>
        <a:buSzPct val="75000"/>
        <a:buBlip>
          <a:blip r:embed="rId15"/>
        </a:buBlip>
        <a:defRPr sz="2400">
          <a:solidFill>
            <a:schemeClr val="tx1"/>
          </a:solidFill>
          <a:latin typeface="Cambria" pitchFamily="18" charset="0"/>
          <a:ea typeface="华文新魏" pitchFamily="2" charset="-122"/>
        </a:defRPr>
      </a:lvl2pPr>
      <a:lvl3pPr marL="1143000" indent="-228600" algn="l" rtl="0" eaLnBrk="1" fontAlgn="base" hangingPunct="1">
        <a:lnSpc>
          <a:spcPct val="120000"/>
        </a:lnSpc>
        <a:spcBef>
          <a:spcPct val="0"/>
        </a:spcBef>
        <a:spcAft>
          <a:spcPct val="0"/>
        </a:spcAft>
        <a:buSzPct val="75000"/>
        <a:buBlip>
          <a:blip r:embed="rId16"/>
        </a:buBlip>
        <a:defRPr sz="2000">
          <a:solidFill>
            <a:schemeClr val="tx1"/>
          </a:solidFill>
          <a:latin typeface="Cambria" pitchFamily="18" charset="0"/>
          <a:ea typeface="华文新魏" pitchFamily="2" charset="-122"/>
        </a:defRPr>
      </a:lvl3pPr>
      <a:lvl4pPr marL="1600200" indent="-228600" algn="l" rtl="0" eaLnBrk="1" fontAlgn="base" hangingPunct="1">
        <a:lnSpc>
          <a:spcPct val="120000"/>
        </a:lnSpc>
        <a:spcBef>
          <a:spcPct val="0"/>
        </a:spcBef>
        <a:spcAft>
          <a:spcPct val="0"/>
        </a:spcAft>
        <a:buSzPct val="75000"/>
        <a:buBlip>
          <a:blip r:embed="rId17"/>
        </a:buBlip>
        <a:defRPr sz="2000">
          <a:solidFill>
            <a:schemeClr val="tx1"/>
          </a:solidFill>
          <a:latin typeface="Cambria" pitchFamily="18" charset="0"/>
          <a:ea typeface="华文新魏" pitchFamily="2" charset="-122"/>
        </a:defRPr>
      </a:lvl4pPr>
      <a:lvl5pPr marL="2057400" indent="-228600" algn="l" rtl="0" eaLnBrk="1" fontAlgn="base" hangingPunct="1">
        <a:lnSpc>
          <a:spcPct val="120000"/>
        </a:lnSpc>
        <a:spcBef>
          <a:spcPct val="0"/>
        </a:spcBef>
        <a:spcAft>
          <a:spcPct val="0"/>
        </a:spcAft>
        <a:buSzPct val="75000"/>
        <a:buBlip>
          <a:blip r:embed="rId17"/>
        </a:buBlip>
        <a:defRPr sz="1600">
          <a:solidFill>
            <a:schemeClr val="tx1"/>
          </a:solidFill>
          <a:latin typeface="Cambria" pitchFamily="18" charset="0"/>
          <a:ea typeface="华文新魏" pitchFamily="2" charset="-122"/>
        </a:defRPr>
      </a:lvl5pPr>
      <a:lvl6pPr marL="2514600" indent="-228600" algn="l" rtl="0" eaLnBrk="1" fontAlgn="base" hangingPunct="1">
        <a:lnSpc>
          <a:spcPct val="125000"/>
        </a:lnSpc>
        <a:spcBef>
          <a:spcPct val="40000"/>
        </a:spcBef>
        <a:spcAft>
          <a:spcPct val="20000"/>
        </a:spcAft>
        <a:buSzPct val="75000"/>
        <a:buBlip>
          <a:blip r:embed="rId17"/>
        </a:buBlip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lnSpc>
          <a:spcPct val="125000"/>
        </a:lnSpc>
        <a:spcBef>
          <a:spcPct val="40000"/>
        </a:spcBef>
        <a:spcAft>
          <a:spcPct val="20000"/>
        </a:spcAft>
        <a:buSzPct val="75000"/>
        <a:buBlip>
          <a:blip r:embed="rId17"/>
        </a:buBlip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lnSpc>
          <a:spcPct val="125000"/>
        </a:lnSpc>
        <a:spcBef>
          <a:spcPct val="40000"/>
        </a:spcBef>
        <a:spcAft>
          <a:spcPct val="20000"/>
        </a:spcAft>
        <a:buSzPct val="75000"/>
        <a:buBlip>
          <a:blip r:embed="rId17"/>
        </a:buBlip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lnSpc>
          <a:spcPct val="125000"/>
        </a:lnSpc>
        <a:spcBef>
          <a:spcPct val="40000"/>
        </a:spcBef>
        <a:spcAft>
          <a:spcPct val="20000"/>
        </a:spcAft>
        <a:buSzPct val="75000"/>
        <a:buBlip>
          <a:blip r:embed="rId17"/>
        </a:buBlip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123728" y="1844824"/>
            <a:ext cx="6624736" cy="1800200"/>
          </a:xfrm>
        </p:spPr>
        <p:txBody>
          <a:bodyPr/>
          <a:lstStyle/>
          <a:p>
            <a:r>
              <a:rPr lang="zh-CN" altLang="en-US" sz="5400" dirty="0" smtClean="0">
                <a:latin typeface="华文新魏" panose="02010800040101010101" pitchFamily="2" charset="-122"/>
                <a:ea typeface="华文新魏" panose="02010800040101010101" pitchFamily="2" charset="-122"/>
                <a:cs typeface="Times New Roman" panose="02020603050405020304" pitchFamily="18" charset="0"/>
              </a:rPr>
              <a:t>高级操作系统</a:t>
            </a:r>
            <a:r>
              <a:rPr lang="en-US" altLang="zh-CN" sz="5400" dirty="0" smtClean="0">
                <a:latin typeface="华文新魏" panose="02010800040101010101" pitchFamily="2" charset="-122"/>
                <a:ea typeface="华文新魏" panose="02010800040101010101" pitchFamily="2" charset="-122"/>
                <a:cs typeface="Times New Roman" panose="02020603050405020304" pitchFamily="18" charset="0"/>
              </a:rPr>
              <a:t/>
            </a:r>
            <a:br>
              <a:rPr lang="en-US" altLang="zh-CN" sz="5400" dirty="0" smtClean="0">
                <a:latin typeface="华文新魏" panose="02010800040101010101" pitchFamily="2" charset="-122"/>
                <a:ea typeface="华文新魏" panose="02010800040101010101" pitchFamily="2" charset="-122"/>
                <a:cs typeface="Times New Roman" panose="02020603050405020304" pitchFamily="18" charset="0"/>
              </a:rPr>
            </a:br>
            <a:r>
              <a:rPr lang="zh-CN" altLang="en-US" sz="5400" dirty="0" smtClean="0">
                <a:latin typeface="华文新魏" panose="02010800040101010101" pitchFamily="2" charset="-122"/>
                <a:ea typeface="华文新魏" panose="02010800040101010101" pitchFamily="2" charset="-122"/>
                <a:cs typeface="Times New Roman" panose="02020603050405020304" pitchFamily="18" charset="0"/>
              </a:rPr>
              <a:t>阅读</a:t>
            </a:r>
            <a:r>
              <a:rPr lang="en-US" altLang="zh-CN" sz="5400" dirty="0" smtClean="0">
                <a:latin typeface="华文新魏" panose="02010800040101010101" pitchFamily="2" charset="-122"/>
                <a:ea typeface="华文新魏" panose="02010800040101010101" pitchFamily="2" charset="-122"/>
                <a:cs typeface="Times New Roman" panose="02020603050405020304" pitchFamily="18" charset="0"/>
              </a:rPr>
              <a:t>&amp;</a:t>
            </a:r>
            <a:r>
              <a:rPr lang="zh-CN" altLang="en-US" sz="5400" dirty="0" smtClean="0">
                <a:latin typeface="华文新魏" panose="02010800040101010101" pitchFamily="2" charset="-122"/>
                <a:ea typeface="华文新魏" panose="02010800040101010101" pitchFamily="2" charset="-122"/>
                <a:cs typeface="Times New Roman" panose="02020603050405020304" pitchFamily="18" charset="0"/>
              </a:rPr>
              <a:t>实验</a:t>
            </a:r>
            <a:endParaRPr lang="zh-CN" altLang="en-US" sz="5400" dirty="0">
              <a:latin typeface="华文新魏" panose="02010800040101010101" pitchFamily="2" charset="-122"/>
              <a:ea typeface="华文新魏" panose="020108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副标题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 smtClean="0"/>
              <a:t>刘侃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Hyper Kernel</a:t>
            </a:r>
            <a:r>
              <a:rPr lang="zh-CN" altLang="en-US" dirty="0" smtClean="0"/>
              <a:t>的验证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 smtClean="0"/>
                  <a:t>已知</a:t>
                </a:r>
                <a:endParaRPr lang="en-US" altLang="zh-CN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>
                          <a:latin typeface="Cambria Math" panose="02040503050406030204" pitchFamily="18" charset="0"/>
                        </a:rPr>
                        <m:t>ref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tate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old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𝑝𝑟𝑜𝑐𝑒𝑠𝑠𝑒𝑠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𝑓𝑑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tate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old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𝑓𝑖𝑙𝑒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𝑓𝑑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].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𝑟𝑒𝑓𝑐𝑛𝑡</m:t>
                      </m:r>
                    </m:oMath>
                  </m:oMathPara>
                </a14:m>
                <a:endParaRPr lang="en-US" altLang="zh-CN" dirty="0"/>
              </a:p>
              <a:p>
                <a:r>
                  <a:rPr lang="zh-CN" altLang="en-US" dirty="0"/>
                  <a:t>无法证明</a:t>
                </a:r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>
                          <a:latin typeface="Cambria Math" panose="02040503050406030204" pitchFamily="18" charset="0"/>
                        </a:rPr>
                        <m:t>ref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tate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𝑛𝑒𝑤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𝑝𝑟𝑜𝑐𝑒𝑠𝑠𝑒𝑠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𝑓𝑑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tate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𝑛𝑒𝑤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𝑓𝑖𝑙𝑒𝑠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𝑓𝑑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].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𝑟𝑒𝑓𝑐𝑛𝑡</m:t>
                      </m:r>
                    </m:oMath>
                  </m:oMathPara>
                </a14:m>
                <a:endParaRPr lang="en-US" altLang="zh-CN" dirty="0"/>
              </a:p>
              <a:p>
                <a:r>
                  <a:rPr lang="zh-CN" altLang="en-US" dirty="0" smtClean="0"/>
                  <a:t>发现</a:t>
                </a:r>
                <a:r>
                  <a:rPr lang="en-US" altLang="zh-CN" dirty="0" smtClean="0"/>
                  <a:t>bug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10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61666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339752" y="764704"/>
            <a:ext cx="5832648" cy="2952328"/>
          </a:xfrm>
        </p:spPr>
        <p:txBody>
          <a:bodyPr/>
          <a:lstStyle/>
          <a:p>
            <a:pPr lvl="1"/>
            <a:r>
              <a:rPr lang="en-US" altLang="zh-CN" i="1" dirty="0"/>
              <a:t>The Scalable </a:t>
            </a:r>
            <a:r>
              <a:rPr lang="en-US" altLang="zh-CN" i="1" dirty="0" smtClean="0"/>
              <a:t>Commutativity Rule</a:t>
            </a:r>
            <a:r>
              <a:rPr lang="en-US" altLang="zh-CN" i="1" dirty="0"/>
              <a:t>: Designing </a:t>
            </a:r>
            <a:r>
              <a:rPr lang="en-US" altLang="zh-CN" i="1" dirty="0" smtClean="0"/>
              <a:t>Scalable Software for </a:t>
            </a:r>
            <a:r>
              <a:rPr lang="en-US" altLang="zh-CN" i="1" dirty="0"/>
              <a:t>Multicore Processors</a:t>
            </a:r>
          </a:p>
        </p:txBody>
      </p:sp>
    </p:spTree>
    <p:extLst>
      <p:ext uri="{BB962C8B-B14F-4D97-AF65-F5344CB8AC3E}">
        <p14:creationId xmlns:p14="http://schemas.microsoft.com/office/powerpoint/2010/main" val="2958441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Commuter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多核处理器成为趋势，可扩展性日趋重要</a:t>
            </a:r>
            <a:endParaRPr lang="en-US" altLang="zh-CN" dirty="0" smtClean="0"/>
          </a:p>
          <a:p>
            <a:r>
              <a:rPr lang="zh-CN" altLang="en-US" dirty="0" smtClean="0"/>
              <a:t>一些操作系统接口规范无法可扩展地实现</a:t>
            </a:r>
            <a:endParaRPr lang="en-US" altLang="zh-CN" dirty="0"/>
          </a:p>
          <a:p>
            <a:r>
              <a:rPr lang="zh-CN" altLang="en-US" dirty="0"/>
              <a:t>可写的共享是可扩展性的最大</a:t>
            </a:r>
            <a:r>
              <a:rPr lang="zh-CN" altLang="en-US" dirty="0" smtClean="0"/>
              <a:t>障碍</a:t>
            </a:r>
            <a:endParaRPr lang="en-US" altLang="zh-CN" dirty="0"/>
          </a:p>
          <a:p>
            <a:pPr lvl="1"/>
            <a:r>
              <a:rPr lang="zh-CN" altLang="en-US" dirty="0"/>
              <a:t>无冲突实现（</a:t>
            </a:r>
            <a:r>
              <a:rPr lang="en-US" altLang="zh-CN" dirty="0"/>
              <a:t>Conflict-free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zh-CN" altLang="en-US" dirty="0"/>
              <a:t>可交换接口（</a:t>
            </a:r>
            <a:r>
              <a:rPr lang="en-US" altLang="zh-CN" dirty="0"/>
              <a:t>Commute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r>
              <a:rPr lang="zh-CN" altLang="en-US" dirty="0" smtClean="0"/>
              <a:t>可交换 </a:t>
            </a:r>
            <a:r>
              <a:rPr lang="en-US" altLang="zh-CN" dirty="0"/>
              <a:t>-&gt; </a:t>
            </a:r>
            <a:r>
              <a:rPr lang="zh-CN" altLang="en-US" dirty="0"/>
              <a:t>执行结果与顺序无关 </a:t>
            </a:r>
            <a:r>
              <a:rPr lang="en-US" altLang="zh-CN" dirty="0"/>
              <a:t>-&gt; </a:t>
            </a:r>
            <a:r>
              <a:rPr lang="zh-CN" altLang="en-US" dirty="0"/>
              <a:t>不需要核间通信 </a:t>
            </a:r>
            <a:r>
              <a:rPr lang="en-US" altLang="zh-CN" dirty="0"/>
              <a:t>-&gt; </a:t>
            </a:r>
            <a:r>
              <a:rPr lang="zh-CN" altLang="en-US" dirty="0"/>
              <a:t>可以可扩展地</a:t>
            </a:r>
            <a:r>
              <a:rPr lang="zh-CN" altLang="en-US" dirty="0" smtClean="0"/>
              <a:t>实现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12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26752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Commuter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SIM-commute</a:t>
            </a:r>
            <a:r>
              <a:rPr lang="zh-CN" altLang="en-US" dirty="0" smtClean="0"/>
              <a:t>：</a:t>
            </a:r>
            <a:r>
              <a:rPr lang="en-US" altLang="zh-CN" dirty="0" smtClean="0"/>
              <a:t>State-dependent Interface-based Monotonic Commute</a:t>
            </a:r>
          </a:p>
          <a:p>
            <a:r>
              <a:rPr lang="zh-CN" altLang="en-US" dirty="0"/>
              <a:t>对</a:t>
            </a:r>
            <a:r>
              <a:rPr lang="zh-CN" altLang="en-US" dirty="0" smtClean="0"/>
              <a:t>给定的初始状态和调用序列，若它是</a:t>
            </a:r>
            <a:r>
              <a:rPr lang="en-US" altLang="zh-CN" dirty="0" smtClean="0"/>
              <a:t>SIM</a:t>
            </a:r>
            <a:r>
              <a:rPr lang="zh-CN" altLang="en-US" dirty="0" smtClean="0"/>
              <a:t>可交换的，则可构造一个无冲突的实现</a:t>
            </a:r>
            <a:endParaRPr lang="en-US" altLang="zh-CN" dirty="0" smtClean="0"/>
          </a:p>
          <a:p>
            <a:r>
              <a:rPr lang="zh-CN" altLang="en-US" dirty="0"/>
              <a:t>仅证明存在性，实际实现无法参考</a:t>
            </a:r>
            <a:endParaRPr lang="en-US" altLang="zh-CN" dirty="0"/>
          </a:p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13</a:t>
            </a:fld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581" y="4295066"/>
            <a:ext cx="5508104" cy="67314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1689" y="3974064"/>
            <a:ext cx="2232248" cy="1315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366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Commuter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s</a:t>
            </a:r>
            <a:r>
              <a:rPr lang="en-US" altLang="zh-CN" dirty="0" smtClean="0"/>
              <a:t>v6</a:t>
            </a:r>
          </a:p>
          <a:p>
            <a:pPr lvl="1"/>
            <a:r>
              <a:rPr lang="en-US" altLang="zh-CN" dirty="0" err="1" smtClean="0"/>
              <a:t>ScaleFS</a:t>
            </a:r>
            <a:endParaRPr lang="en-US" altLang="zh-CN" dirty="0" smtClean="0"/>
          </a:p>
          <a:p>
            <a:pPr lvl="1"/>
            <a:r>
              <a:rPr lang="en-US" altLang="zh-CN" dirty="0" err="1" smtClean="0"/>
              <a:t>RadixVM</a:t>
            </a:r>
            <a:endParaRPr lang="en-US" altLang="zh-CN" dirty="0" smtClean="0"/>
          </a:p>
          <a:p>
            <a:pPr lvl="1"/>
            <a:r>
              <a:rPr lang="en-US" altLang="zh-CN" dirty="0" err="1" smtClean="0"/>
              <a:t>Refstate</a:t>
            </a:r>
            <a:endParaRPr lang="en-US" altLang="zh-CN" dirty="0" smtClean="0"/>
          </a:p>
          <a:p>
            <a:r>
              <a:rPr lang="en-US" altLang="zh-CN" dirty="0" smtClean="0"/>
              <a:t>commuter</a:t>
            </a:r>
          </a:p>
          <a:p>
            <a:pPr lvl="1"/>
            <a:r>
              <a:rPr lang="en-US" altLang="zh-CN" dirty="0" smtClean="0"/>
              <a:t>analyzer</a:t>
            </a:r>
          </a:p>
          <a:p>
            <a:pPr lvl="2"/>
            <a:r>
              <a:rPr lang="zh-CN" altLang="en-US" dirty="0" smtClean="0"/>
              <a:t>测试可交换性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形式化分析可交换性</a:t>
            </a:r>
            <a:endParaRPr lang="en-US" altLang="zh-CN" dirty="0" smtClean="0"/>
          </a:p>
          <a:p>
            <a:pPr lvl="1"/>
            <a:r>
              <a:rPr lang="en-US" altLang="zh-CN" dirty="0" err="1" smtClean="0"/>
              <a:t>testgen+mtrace</a:t>
            </a:r>
            <a:endParaRPr lang="en-US" altLang="zh-CN" dirty="0"/>
          </a:p>
          <a:p>
            <a:pPr lvl="2"/>
            <a:r>
              <a:rPr lang="zh-CN" altLang="en-US" dirty="0" smtClean="0"/>
              <a:t>测试无冲突性</a:t>
            </a:r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14</a:t>
            </a:fld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152" y="1000125"/>
            <a:ext cx="2522578" cy="250158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152" y="3710481"/>
            <a:ext cx="2531577" cy="250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719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339752" y="1052736"/>
            <a:ext cx="5832648" cy="2952328"/>
          </a:xfrm>
        </p:spPr>
        <p:txBody>
          <a:bodyPr/>
          <a:lstStyle/>
          <a:p>
            <a:pPr lvl="1"/>
            <a:r>
              <a:rPr lang="en-US" altLang="zh-CN" i="1" dirty="0"/>
              <a:t>Algorithms for Scalable Synchronization on Shared-Memory Multiprocessors</a:t>
            </a:r>
          </a:p>
        </p:txBody>
      </p:sp>
    </p:spTree>
    <p:extLst>
      <p:ext uri="{BB962C8B-B14F-4D97-AF65-F5344CB8AC3E}">
        <p14:creationId xmlns:p14="http://schemas.microsoft.com/office/powerpoint/2010/main" val="1213761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可</a:t>
            </a:r>
            <a:r>
              <a:rPr lang="zh-CN" altLang="en-US" dirty="0" smtClean="0"/>
              <a:t>扩展</a:t>
            </a:r>
            <a:r>
              <a:rPr lang="zh-CN" altLang="en-US" dirty="0"/>
              <a:t>同步算法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共享内存的线程同步机制</a:t>
            </a:r>
            <a:endParaRPr lang="en-US" altLang="zh-CN" dirty="0" smtClean="0"/>
          </a:p>
          <a:p>
            <a:pPr lvl="1"/>
            <a:r>
              <a:rPr lang="zh-CN" altLang="en-US" dirty="0"/>
              <a:t>互斥锁</a:t>
            </a:r>
            <a:endParaRPr lang="en-US" altLang="zh-CN" dirty="0"/>
          </a:p>
          <a:p>
            <a:pPr lvl="1"/>
            <a:r>
              <a:rPr lang="zh-CN" altLang="en-US" dirty="0"/>
              <a:t>屏障</a:t>
            </a:r>
            <a:endParaRPr lang="en-US" altLang="zh-CN" dirty="0"/>
          </a:p>
          <a:p>
            <a:r>
              <a:rPr lang="zh-CN" altLang="en-US" dirty="0" smtClean="0"/>
              <a:t>实现方式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忙等待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睡眠等待</a:t>
            </a:r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16</a:t>
            </a:fld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52" y="1988599"/>
            <a:ext cx="3024845" cy="161899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7187" y="1552595"/>
            <a:ext cx="1380952" cy="2491001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4958" y="4707566"/>
            <a:ext cx="3024845" cy="1005429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69" y="3964779"/>
            <a:ext cx="1454800" cy="2491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057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同步算法的性能分析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多核处理器上的忙等待</a:t>
            </a:r>
            <a:r>
              <a:rPr lang="zh-CN" altLang="en-US" dirty="0" smtClean="0"/>
              <a:t>实现：自旋锁</a:t>
            </a:r>
            <a:endParaRPr lang="en-US" altLang="zh-CN" dirty="0"/>
          </a:p>
          <a:p>
            <a:pPr lvl="1"/>
            <a:r>
              <a:rPr lang="zh-CN" altLang="en-US" dirty="0"/>
              <a:t>维护缓存一致性</a:t>
            </a:r>
            <a:endParaRPr lang="en-US" altLang="zh-CN" dirty="0"/>
          </a:p>
          <a:p>
            <a:pPr lvl="1"/>
            <a:r>
              <a:rPr lang="zh-CN" altLang="en-US" dirty="0"/>
              <a:t>原子操作</a:t>
            </a:r>
            <a:endParaRPr lang="en-US" altLang="zh-CN" dirty="0"/>
          </a:p>
          <a:p>
            <a:r>
              <a:rPr lang="zh-CN" altLang="en-US" dirty="0" smtClean="0"/>
              <a:t>尽可能避免</a:t>
            </a:r>
            <a:r>
              <a:rPr lang="zh-CN" altLang="en-US" dirty="0"/>
              <a:t>对</a:t>
            </a:r>
            <a:r>
              <a:rPr lang="zh-CN" altLang="en-US" dirty="0" smtClean="0"/>
              <a:t>内存中同</a:t>
            </a:r>
            <a:r>
              <a:rPr lang="zh-CN" altLang="en-US" dirty="0"/>
              <a:t>一个位置</a:t>
            </a:r>
            <a:r>
              <a:rPr lang="zh-CN" altLang="en-US" dirty="0" smtClean="0"/>
              <a:t>进行读写</a:t>
            </a:r>
            <a:endParaRPr lang="en-US" altLang="zh-CN" dirty="0" smtClean="0"/>
          </a:p>
          <a:p>
            <a:r>
              <a:rPr lang="zh-CN" altLang="en-US" dirty="0" smtClean="0"/>
              <a:t>在局部变量处自旋（</a:t>
            </a:r>
            <a:r>
              <a:rPr lang="en-US" altLang="zh-CN" dirty="0" smtClean="0"/>
              <a:t>spin on local variable</a:t>
            </a:r>
            <a:r>
              <a:rPr lang="zh-CN" altLang="en-US" dirty="0" smtClean="0"/>
              <a:t>）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17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4460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互斥锁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中心化锁</a:t>
            </a:r>
            <a:endParaRPr lang="en-US" altLang="zh-CN" dirty="0" smtClean="0"/>
          </a:p>
          <a:p>
            <a:pPr lvl="1"/>
            <a:r>
              <a:rPr lang="en-US" altLang="zh-CN" dirty="0"/>
              <a:t>Naïve </a:t>
            </a:r>
            <a:r>
              <a:rPr lang="en-US" altLang="zh-CN" dirty="0" err="1" smtClean="0"/>
              <a:t>test_and_set</a:t>
            </a:r>
            <a:r>
              <a:rPr lang="en-US" altLang="zh-CN" dirty="0" smtClean="0"/>
              <a:t> </a:t>
            </a:r>
            <a:r>
              <a:rPr lang="en-US" altLang="zh-CN" dirty="0"/>
              <a:t>lock</a:t>
            </a:r>
          </a:p>
          <a:p>
            <a:pPr lvl="1"/>
            <a:r>
              <a:rPr lang="zh-CN" altLang="en-US" dirty="0" smtClean="0"/>
              <a:t>门票锁（</a:t>
            </a:r>
            <a:r>
              <a:rPr lang="en-US" altLang="zh-CN" dirty="0" smtClean="0"/>
              <a:t>Ticket lock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r>
              <a:rPr lang="zh-CN" altLang="en-US" dirty="0"/>
              <a:t>分布式</a:t>
            </a:r>
            <a:r>
              <a:rPr lang="zh-CN" altLang="en-US" dirty="0" smtClean="0"/>
              <a:t>锁</a:t>
            </a:r>
            <a:endParaRPr lang="en-US" altLang="zh-CN" dirty="0"/>
          </a:p>
          <a:p>
            <a:pPr lvl="1"/>
            <a:r>
              <a:rPr lang="zh-CN" altLang="en-US" dirty="0"/>
              <a:t>基于数组的锁（</a:t>
            </a:r>
            <a:r>
              <a:rPr lang="en-US" altLang="zh-CN" dirty="0"/>
              <a:t>Array-based </a:t>
            </a:r>
            <a:r>
              <a:rPr lang="en-US" altLang="zh-CN" dirty="0" smtClean="0"/>
              <a:t>lock</a:t>
            </a:r>
            <a:r>
              <a:rPr lang="zh-CN" altLang="en-US" dirty="0" smtClean="0"/>
              <a:t>）</a:t>
            </a:r>
            <a:endParaRPr lang="en-US" altLang="zh-CN" dirty="0"/>
          </a:p>
          <a:p>
            <a:pPr lvl="1"/>
            <a:r>
              <a:rPr lang="zh-CN" altLang="en-US" dirty="0"/>
              <a:t>基于链表的锁（</a:t>
            </a:r>
            <a:r>
              <a:rPr lang="en-US" altLang="zh-CN" dirty="0"/>
              <a:t>Linked-list-based </a:t>
            </a:r>
            <a:r>
              <a:rPr lang="en-US" altLang="zh-CN" dirty="0" smtClean="0"/>
              <a:t>lock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18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54422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互斥锁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 smtClean="0"/>
              <a:t>test_and_set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冗余的读和写占用核</a:t>
            </a:r>
            <a:r>
              <a:rPr lang="zh-CN" altLang="en-US" dirty="0"/>
              <a:t>间通信网络的</a:t>
            </a:r>
            <a:r>
              <a:rPr lang="zh-CN" altLang="en-US" dirty="0" smtClean="0"/>
              <a:t>带宽</a:t>
            </a:r>
            <a:endParaRPr lang="en-US" altLang="zh-CN" dirty="0" smtClean="0"/>
          </a:p>
          <a:p>
            <a:pPr lvl="1"/>
            <a:r>
              <a:rPr lang="zh-CN" altLang="en-US" dirty="0"/>
              <a:t>不</a:t>
            </a:r>
            <a:r>
              <a:rPr lang="zh-CN" altLang="en-US" dirty="0" smtClean="0"/>
              <a:t>满足先到先得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19</a:t>
            </a:fld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7891" y="2780928"/>
            <a:ext cx="5292080" cy="2241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891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阅读内容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Hyper Kernel</a:t>
            </a:r>
          </a:p>
          <a:p>
            <a:r>
              <a:rPr lang="en-US" altLang="zh-CN" dirty="0" smtClean="0"/>
              <a:t>Commuter</a:t>
            </a:r>
          </a:p>
          <a:p>
            <a:r>
              <a:rPr lang="en-US" altLang="zh-CN" dirty="0" smtClean="0"/>
              <a:t>Scalable synchronization</a:t>
            </a:r>
          </a:p>
          <a:p>
            <a:r>
              <a:rPr lang="en-US" altLang="zh-CN" dirty="0" smtClean="0"/>
              <a:t>Non-scalable locks are dangerous</a:t>
            </a:r>
          </a:p>
          <a:p>
            <a:r>
              <a:rPr lang="en-US" altLang="zh-CN" dirty="0" smtClean="0"/>
              <a:t>Scalable Read-most Read-Write Locks</a:t>
            </a:r>
          </a:p>
          <a:p>
            <a:r>
              <a:rPr lang="en-US" altLang="zh-CN" dirty="0" smtClean="0"/>
              <a:t>Scalable Address Spaces Using RCU </a:t>
            </a:r>
            <a:r>
              <a:rPr lang="en-US" altLang="zh-CN" dirty="0"/>
              <a:t>Balanced Tree</a:t>
            </a:r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03008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互斥锁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Ticket</a:t>
            </a:r>
          </a:p>
          <a:p>
            <a:pPr lvl="1"/>
            <a:r>
              <a:rPr lang="zh-CN" altLang="en-US" dirty="0"/>
              <a:t>冗余的</a:t>
            </a:r>
            <a:r>
              <a:rPr lang="zh-CN" altLang="en-US" dirty="0" smtClean="0"/>
              <a:t>读占用</a:t>
            </a:r>
            <a:r>
              <a:rPr lang="zh-CN" altLang="en-US" dirty="0"/>
              <a:t>核间</a:t>
            </a:r>
            <a:r>
              <a:rPr lang="zh-CN" altLang="en-US" dirty="0" smtClean="0"/>
              <a:t>通信网络的带宽</a:t>
            </a:r>
            <a:endParaRPr lang="en-US" altLang="zh-CN" dirty="0"/>
          </a:p>
          <a:p>
            <a:pPr lvl="1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20</a:t>
            </a:fld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48880"/>
            <a:ext cx="9144000" cy="3538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690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互斥锁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显式队列</a:t>
            </a:r>
            <a:endParaRPr lang="en-US" altLang="zh-CN" dirty="0" smtClean="0"/>
          </a:p>
          <a:p>
            <a:r>
              <a:rPr lang="zh-CN" altLang="en-US" dirty="0" smtClean="0"/>
              <a:t>获取锁时如何找到队尾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避免不了全局共享变量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但没有</a:t>
            </a:r>
            <a:r>
              <a:rPr lang="zh-CN" altLang="en-US" dirty="0"/>
              <a:t>全局</a:t>
            </a:r>
            <a:r>
              <a:rPr lang="zh-CN" altLang="en-US" dirty="0" smtClean="0"/>
              <a:t>共享变量上的自旋</a:t>
            </a:r>
          </a:p>
          <a:p>
            <a:r>
              <a:rPr lang="zh-CN" altLang="en-US" dirty="0" smtClean="0"/>
              <a:t>基于数组的队列</a:t>
            </a:r>
            <a:endParaRPr lang="en-US" altLang="zh-CN" dirty="0"/>
          </a:p>
          <a:p>
            <a:pPr lvl="1"/>
            <a:r>
              <a:rPr lang="zh-CN" altLang="en-US" dirty="0"/>
              <a:t>假</a:t>
            </a:r>
            <a:r>
              <a:rPr lang="zh-CN" altLang="en-US" dirty="0" smtClean="0"/>
              <a:t>共享：</a:t>
            </a:r>
            <a:r>
              <a:rPr lang="en-US" altLang="zh-CN" dirty="0" smtClean="0"/>
              <a:t>64</a:t>
            </a:r>
            <a:r>
              <a:rPr lang="zh-CN" altLang="en-US" dirty="0"/>
              <a:t>字节对齐</a:t>
            </a:r>
            <a:endParaRPr lang="en-US" altLang="zh-CN" dirty="0"/>
          </a:p>
          <a:p>
            <a:pPr lvl="1"/>
            <a:r>
              <a:rPr lang="zh-CN" altLang="en-US" dirty="0"/>
              <a:t>内存</a:t>
            </a:r>
            <a:r>
              <a:rPr lang="zh-CN" altLang="en-US" dirty="0" smtClean="0"/>
              <a:t>占用</a:t>
            </a:r>
            <a:endParaRPr lang="en-US" altLang="zh-CN" dirty="0" smtClean="0"/>
          </a:p>
          <a:p>
            <a:r>
              <a:rPr lang="zh-CN" altLang="en-US" dirty="0" smtClean="0"/>
              <a:t>基于链表的队列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21</a:t>
            </a:fld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1846" y="3112268"/>
            <a:ext cx="2502029" cy="990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718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屏障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中心化屏障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计数器屏障</a:t>
            </a:r>
            <a:endParaRPr lang="en-US" altLang="zh-CN" dirty="0" smtClean="0"/>
          </a:p>
          <a:p>
            <a:r>
              <a:rPr lang="zh-CN" altLang="en-US" dirty="0" smtClean="0"/>
              <a:t>组合树屏障（</a:t>
            </a:r>
            <a:r>
              <a:rPr lang="en-US" altLang="zh-CN" dirty="0" smtClean="0"/>
              <a:t>combining-tree barrier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r>
              <a:rPr lang="zh-CN" altLang="en-US" dirty="0"/>
              <a:t>分布式屏障</a:t>
            </a:r>
            <a:endParaRPr lang="en-US" altLang="zh-CN" dirty="0"/>
          </a:p>
          <a:p>
            <a:pPr lvl="1"/>
            <a:r>
              <a:rPr lang="zh-CN" altLang="en-US" dirty="0"/>
              <a:t>循环屏障（</a:t>
            </a:r>
            <a:r>
              <a:rPr lang="en-US" altLang="zh-CN" dirty="0"/>
              <a:t>dissemination barrier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zh-CN" altLang="en-US" dirty="0"/>
              <a:t>锦标赛屏障</a:t>
            </a:r>
            <a:endParaRPr lang="en-US" altLang="zh-CN" dirty="0"/>
          </a:p>
          <a:p>
            <a:pPr lvl="1"/>
            <a:r>
              <a:rPr lang="zh-CN" altLang="en-US" dirty="0"/>
              <a:t>基于树的屏障</a:t>
            </a:r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22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95142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屏障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计数器</a:t>
            </a:r>
            <a:r>
              <a:rPr lang="zh-CN" altLang="en-US" dirty="0" smtClean="0"/>
              <a:t>屏障</a:t>
            </a:r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23</a:t>
            </a:fld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669" y="1916832"/>
            <a:ext cx="7130523" cy="3712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449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屏障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分布式屏障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树形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循环形</a:t>
            </a:r>
            <a:endParaRPr lang="en-US" altLang="zh-CN" dirty="0" smtClean="0"/>
          </a:p>
          <a:p>
            <a:r>
              <a:rPr lang="zh-CN" altLang="en-US" dirty="0"/>
              <a:t>一写一</a:t>
            </a:r>
            <a:r>
              <a:rPr lang="zh-CN" altLang="en-US" dirty="0" smtClean="0"/>
              <a:t>读</a:t>
            </a:r>
            <a:endParaRPr lang="en-US" altLang="zh-CN" dirty="0" smtClean="0"/>
          </a:p>
          <a:p>
            <a:r>
              <a:rPr lang="zh-CN" altLang="en-US" dirty="0" smtClean="0"/>
              <a:t>关键路径长度为</a:t>
            </a:r>
            <a:r>
              <a:rPr lang="en-US" altLang="zh-CN" dirty="0" smtClean="0"/>
              <a:t>O(</a:t>
            </a:r>
            <a:r>
              <a:rPr lang="en-US" altLang="zh-CN" dirty="0" err="1" smtClean="0"/>
              <a:t>logP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24</a:t>
            </a:fld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4" y="3025476"/>
            <a:ext cx="3346771" cy="335557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0269" y="978822"/>
            <a:ext cx="4302362" cy="2078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778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实验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altLang="zh-CN" dirty="0"/>
              <a:t>Intel(R) Xeon(R) CPU E5-2680 v3 @ </a:t>
            </a:r>
            <a:r>
              <a:rPr lang="pt-BR" altLang="zh-CN" dirty="0" smtClean="0"/>
              <a:t>2.50GHz</a:t>
            </a:r>
          </a:p>
          <a:p>
            <a:pPr lvl="1"/>
            <a:r>
              <a:rPr lang="pt-BR" altLang="zh-CN" dirty="0" smtClean="0"/>
              <a:t>24 Cores</a:t>
            </a:r>
            <a:endParaRPr lang="en-US" altLang="zh-CN" dirty="0" smtClean="0"/>
          </a:p>
          <a:p>
            <a:r>
              <a:rPr lang="en-US" altLang="zh-CN" dirty="0" smtClean="0"/>
              <a:t>GCC + C11 standard atomic</a:t>
            </a:r>
          </a:p>
          <a:p>
            <a:pPr lvl="1"/>
            <a:r>
              <a:rPr lang="en-US" altLang="zh-CN" dirty="0" smtClean="0"/>
              <a:t>_Atomic keyword</a:t>
            </a:r>
          </a:p>
          <a:p>
            <a:pPr lvl="1"/>
            <a:r>
              <a:rPr lang="en-US" altLang="zh-CN" dirty="0" smtClean="0"/>
              <a:t>Memory order release / acquire</a:t>
            </a:r>
            <a:endParaRPr lang="en-US" altLang="zh-CN" dirty="0"/>
          </a:p>
          <a:p>
            <a:r>
              <a:rPr lang="en-US" altLang="zh-CN" dirty="0" smtClean="0"/>
              <a:t>POSIX-thread</a:t>
            </a:r>
          </a:p>
          <a:p>
            <a:r>
              <a:rPr lang="en-US" altLang="zh-CN" dirty="0"/>
              <a:t>https://github.com/NIC0NIC0NI/OS_reports.git</a:t>
            </a:r>
          </a:p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25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14735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互斥锁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26</a:t>
            </a:fld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067" y="2177971"/>
            <a:ext cx="3919327" cy="3594596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8209" y="2204863"/>
            <a:ext cx="3802243" cy="3567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299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复现的实验结果</a:t>
            </a:r>
            <a:endParaRPr lang="en-US" altLang="zh-CN" dirty="0"/>
          </a:p>
          <a:p>
            <a:r>
              <a:rPr lang="zh-CN" altLang="en-US" dirty="0" smtClean="0"/>
              <a:t>空临界区与小临界区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27</a:t>
            </a:fld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804" y="2636912"/>
            <a:ext cx="4461609" cy="334493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636912"/>
            <a:ext cx="4461609" cy="3344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780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实验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屏障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28</a:t>
            </a:fld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295" y="2177971"/>
            <a:ext cx="4024872" cy="359459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204864"/>
            <a:ext cx="3845590" cy="3567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946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复现的实验结果</a:t>
            </a:r>
            <a:endParaRPr lang="en-US" altLang="zh-CN" dirty="0" smtClean="0"/>
          </a:p>
          <a:p>
            <a:r>
              <a:rPr lang="zh-CN" altLang="en-US" dirty="0" smtClean="0"/>
              <a:t>空</a:t>
            </a:r>
            <a:r>
              <a:rPr lang="zh-CN" altLang="en-US" dirty="0"/>
              <a:t>并行</a:t>
            </a:r>
            <a:r>
              <a:rPr lang="zh-CN" altLang="en-US" dirty="0" smtClean="0"/>
              <a:t>区</a:t>
            </a:r>
            <a:r>
              <a:rPr lang="zh-CN" altLang="en-US" dirty="0"/>
              <a:t>与</a:t>
            </a:r>
            <a:r>
              <a:rPr lang="zh-CN" altLang="en-US" dirty="0" smtClean="0"/>
              <a:t>小</a:t>
            </a:r>
            <a:r>
              <a:rPr lang="zh-CN" altLang="en-US" dirty="0"/>
              <a:t>并行</a:t>
            </a:r>
            <a:r>
              <a:rPr lang="zh-CN" altLang="en-US" dirty="0" smtClean="0"/>
              <a:t>区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29</a:t>
            </a:fld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804" y="2636912"/>
            <a:ext cx="4461608" cy="334493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636912"/>
            <a:ext cx="4461608" cy="3344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140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实验内容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实验一：</a:t>
            </a:r>
            <a:r>
              <a:rPr lang="en-US" altLang="zh-CN" dirty="0" smtClean="0"/>
              <a:t>Hyper Kernel</a:t>
            </a:r>
            <a:r>
              <a:rPr lang="zh-CN" altLang="en-US" dirty="0" smtClean="0"/>
              <a:t>的形式化验证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Luke Nelson et al: </a:t>
            </a:r>
            <a:r>
              <a:rPr lang="en-US" altLang="zh-CN" i="1" dirty="0" smtClean="0"/>
              <a:t>Hyper </a:t>
            </a:r>
            <a:r>
              <a:rPr lang="en-US" altLang="zh-CN" i="1" dirty="0"/>
              <a:t>Kernel: A Push-button Verification on an OS </a:t>
            </a:r>
            <a:r>
              <a:rPr lang="en-US" altLang="zh-CN" i="1" dirty="0" smtClean="0"/>
              <a:t>Kernel</a:t>
            </a:r>
          </a:p>
          <a:p>
            <a:r>
              <a:rPr lang="zh-CN" altLang="en-US" dirty="0" smtClean="0"/>
              <a:t>实验二：</a:t>
            </a:r>
            <a:r>
              <a:rPr lang="zh-CN" altLang="en-US" dirty="0"/>
              <a:t>可扩展</a:t>
            </a:r>
            <a:r>
              <a:rPr lang="zh-CN" altLang="en-US" dirty="0" smtClean="0"/>
              <a:t>同步算法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John M. Mellor-</a:t>
            </a:r>
            <a:r>
              <a:rPr lang="en-US" altLang="zh-CN" dirty="0" err="1" smtClean="0"/>
              <a:t>Crummey</a:t>
            </a:r>
            <a:r>
              <a:rPr lang="en-US" altLang="zh-CN" dirty="0" smtClean="0"/>
              <a:t> and Michael L. Scott: </a:t>
            </a:r>
            <a:r>
              <a:rPr lang="en-US" altLang="zh-CN" i="1" dirty="0" smtClean="0"/>
              <a:t>Algorithms for Scalable Synchronization on Shared-Memory Multiprocessors</a:t>
            </a:r>
            <a:endParaRPr lang="zh-CN" altLang="en-US" i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08038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结论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互斥锁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提出</a:t>
            </a:r>
            <a:r>
              <a:rPr lang="en-US" altLang="zh-CN" dirty="0" smtClean="0"/>
              <a:t>MCS</a:t>
            </a:r>
            <a:r>
              <a:rPr lang="zh-CN" altLang="en-US" dirty="0" smtClean="0"/>
              <a:t>锁，</a:t>
            </a:r>
            <a:r>
              <a:rPr lang="zh-CN" altLang="en-US" dirty="0"/>
              <a:t>基于链表</a:t>
            </a:r>
            <a:r>
              <a:rPr lang="zh-CN" altLang="en-US" dirty="0" smtClean="0"/>
              <a:t>的等待队列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测试各种互斥锁算法的性能</a:t>
            </a:r>
            <a:endParaRPr lang="en-US" altLang="zh-CN" dirty="0" smtClean="0"/>
          </a:p>
          <a:p>
            <a:pPr lvl="2"/>
            <a:r>
              <a:rPr lang="en-US" altLang="zh-CN" dirty="0"/>
              <a:t>MCS</a:t>
            </a:r>
            <a:endParaRPr lang="zh-CN" altLang="en-US" dirty="0" smtClean="0"/>
          </a:p>
          <a:p>
            <a:r>
              <a:rPr lang="zh-CN" altLang="en-US" dirty="0" smtClean="0"/>
              <a:t>屏障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提出基于树的屏障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测试各种屏障算法的性能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支持</a:t>
            </a:r>
            <a:r>
              <a:rPr lang="zh-CN" altLang="en-US" dirty="0"/>
              <a:t>广播的缓存一致性协议</a:t>
            </a:r>
            <a:endParaRPr lang="en-US" altLang="zh-CN" dirty="0"/>
          </a:p>
          <a:p>
            <a:pPr lvl="3"/>
            <a:r>
              <a:rPr lang="en-US" altLang="zh-CN" dirty="0"/>
              <a:t>Counter</a:t>
            </a:r>
          </a:p>
          <a:p>
            <a:pPr lvl="3"/>
            <a:r>
              <a:rPr lang="en-US" altLang="zh-CN" dirty="0"/>
              <a:t>Arrival tree</a:t>
            </a:r>
          </a:p>
          <a:p>
            <a:pPr lvl="2"/>
            <a:r>
              <a:rPr lang="zh-CN" altLang="en-US" dirty="0"/>
              <a:t>不支持广播</a:t>
            </a:r>
            <a:endParaRPr lang="en-US" altLang="zh-CN" dirty="0"/>
          </a:p>
          <a:p>
            <a:pPr lvl="3"/>
            <a:r>
              <a:rPr lang="en-US" altLang="zh-CN" dirty="0"/>
              <a:t>Dissemination</a:t>
            </a:r>
          </a:p>
          <a:p>
            <a:pPr lvl="3"/>
            <a:r>
              <a:rPr lang="en-US" altLang="zh-CN" dirty="0" smtClean="0"/>
              <a:t>Dual </a:t>
            </a:r>
            <a:r>
              <a:rPr lang="en-US" altLang="zh-CN" dirty="0"/>
              <a:t>tree</a:t>
            </a:r>
          </a:p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30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44277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411760" y="1268760"/>
            <a:ext cx="5832648" cy="2952328"/>
          </a:xfrm>
        </p:spPr>
        <p:txBody>
          <a:bodyPr/>
          <a:lstStyle/>
          <a:p>
            <a:pPr lvl="1"/>
            <a:r>
              <a:rPr lang="en-US" altLang="zh-CN" i="1" dirty="0" smtClean="0"/>
              <a:t>Non-scalable Locks Are Dangerous</a:t>
            </a:r>
            <a:endParaRPr lang="en-US" altLang="zh-CN" i="1" dirty="0"/>
          </a:p>
        </p:txBody>
      </p:sp>
    </p:spTree>
    <p:extLst>
      <p:ext uri="{BB962C8B-B14F-4D97-AF65-F5344CB8AC3E}">
        <p14:creationId xmlns:p14="http://schemas.microsoft.com/office/powerpoint/2010/main" val="2507359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Non-scalable locks are dangerous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四个扩展性不好的程序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32</a:t>
            </a:fld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762" y="1707372"/>
            <a:ext cx="6433306" cy="4507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288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门票</a:t>
            </a:r>
            <a:r>
              <a:rPr lang="zh-CN" altLang="en-US" dirty="0" smtClean="0"/>
              <a:t>锁的</a:t>
            </a:r>
            <a:r>
              <a:rPr lang="zh-CN" altLang="en-US" dirty="0"/>
              <a:t>性能模型</a:t>
            </a:r>
            <a:endParaRPr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dirty="0" smtClean="0"/>
                  <a:t>个核的处理器，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zh-CN" altLang="en-US" dirty="0" smtClean="0"/>
                  <a:t>个核在等待</a:t>
                </a:r>
                <a:endParaRPr lang="en-US" altLang="zh-CN" dirty="0" smtClean="0"/>
              </a:p>
              <a:p>
                <a:r>
                  <a:rPr lang="zh-CN" altLang="en-US" dirty="0"/>
                  <a:t>单</a:t>
                </a:r>
                <a:r>
                  <a:rPr lang="zh-CN" altLang="en-US" dirty="0" smtClean="0"/>
                  <a:t>核无竞争时连续两次进入临界区的时间间隔为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zh-CN" altLang="en-US" dirty="0" smtClean="0"/>
                  <a:t>，临界区运行时间为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zh-CN" altLang="en-US" dirty="0" smtClean="0"/>
                  <a:t>，缓存块失效后重新读取的时间为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endParaRPr lang="en-US" altLang="zh-CN" dirty="0" smtClean="0"/>
              </a:p>
              <a:p>
                <a:r>
                  <a:rPr lang="zh-CN" altLang="en-US" dirty="0" smtClean="0"/>
                  <a:t>下一个等待者到达</a:t>
                </a:r>
                <a:r>
                  <a:rPr lang="zh-CN" altLang="en-US" dirty="0"/>
                  <a:t>率</a:t>
                </a:r>
                <a:endParaRPr lang="en-US" altLang="zh-CN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dirty="0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b="0" i="0" dirty="0" smtClean="0">
                              <a:latin typeface="Cambria Math" panose="02040503050406030204" pitchFamily="18" charset="0"/>
                            </a:rPr>
                            <m:t>k</m:t>
                          </m:r>
                        </m:sub>
                      </m:sSub>
                      <m:r>
                        <a:rPr lang="en-US" altLang="zh-CN" b="0" i="0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𝑘</m:t>
                          </m:r>
                        </m:num>
                        <m:den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</m:oMath>
                  </m:oMathPara>
                </a14:m>
                <a:endParaRPr lang="en-US" altLang="zh-CN" dirty="0"/>
              </a:p>
              <a:p>
                <a:r>
                  <a:rPr lang="zh-CN" altLang="en-US" dirty="0" smtClean="0"/>
                  <a:t>锁传递率</a:t>
                </a:r>
                <a:endParaRPr lang="en-US" altLang="zh-CN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𝑐𝑘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/2</m:t>
                          </m:r>
                        </m:den>
                      </m:f>
                    </m:oMath>
                  </m:oMathPara>
                </a14:m>
                <a:endParaRPr lang="en-US" altLang="zh-CN" dirty="0" smtClean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33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77574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门票锁的性能模型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zh-CN" altLang="en-US" dirty="0" smtClean="0"/>
                  <a:t>个状态的概率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altLang="zh-CN" dirty="0" smtClean="0"/>
              </a:p>
              <a:p>
                <a:r>
                  <a:rPr lang="zh-CN" altLang="en-US" dirty="0" smtClean="0"/>
                  <a:t>稳态假设</a:t>
                </a:r>
                <a:endParaRPr lang="en-US" altLang="zh-CN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b="0" i="0" dirty="0" smtClean="0">
                              <a:latin typeface="Cambria Math" panose="02040503050406030204" pitchFamily="18" charset="0"/>
                            </a:rPr>
                            <m:t>P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b="0" i="0" dirty="0" smtClean="0">
                              <a:latin typeface="Cambria Math" panose="02040503050406030204" pitchFamily="18" charset="0"/>
                            </a:rPr>
                            <m:t>k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altLang="zh-CN" dirty="0"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zh-CN" dirty="0">
                              <a:latin typeface="Cambria Math" panose="02040503050406030204" pitchFamily="18" charset="0"/>
                            </a:rPr>
                            <m:t>k</m:t>
                          </m:r>
                          <m:r>
                            <a:rPr lang="en-US" altLang="zh-CN" dirty="0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m:rPr>
                              <m:sty m:val="p"/>
                            </m:rPr>
                            <a:rPr lang="en-US" altLang="zh-CN" dirty="0">
                              <a:latin typeface="Cambria Math" panose="02040503050406030204" pitchFamily="18" charset="0"/>
                            </a:rPr>
                            <m:t>k</m:t>
                          </m:r>
                          <m:r>
                            <a:rPr lang="en-US" altLang="zh-CN" dirty="0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altLang="zh-CN" dirty="0"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zh-CN" dirty="0">
                              <a:latin typeface="Cambria Math" panose="02040503050406030204" pitchFamily="18" charset="0"/>
                            </a:rPr>
                            <m:t>k</m:t>
                          </m:r>
                          <m:r>
                            <a:rPr lang="en-US" altLang="zh-CN" b="0" i="0" dirty="0" smtClean="0">
                              <a:latin typeface="Cambria Math" panose="02040503050406030204" pitchFamily="18" charset="0"/>
                            </a:rPr>
                            <m:t>+1</m:t>
                          </m:r>
                          <m:r>
                            <a:rPr lang="en-US" altLang="zh-CN" dirty="0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m:rPr>
                              <m:sty m:val="p"/>
                            </m:rPr>
                            <a:rPr lang="en-US" altLang="zh-CN" dirty="0">
                              <a:latin typeface="Cambria Math" panose="02040503050406030204" pitchFamily="18" charset="0"/>
                            </a:rPr>
                            <m:t>k</m:t>
                          </m:r>
                        </m:e>
                      </m:d>
                    </m:oMath>
                  </m:oMathPara>
                </a14:m>
                <a:endParaRPr lang="en-US" altLang="zh-CN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dirty="0">
                              <a:latin typeface="Cambria Math" panose="02040503050406030204" pitchFamily="18" charset="0"/>
                            </a:rPr>
                            <m:t>P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dirty="0">
                              <a:latin typeface="Cambria Math" panose="02040503050406030204" pitchFamily="18" charset="0"/>
                            </a:rPr>
                            <m:t>k</m:t>
                          </m:r>
                        </m:sub>
                      </m:sSub>
                    </m:oMath>
                  </m:oMathPara>
                </a14:m>
                <a:endParaRPr lang="en-US" altLang="zh-CN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altLang="zh-CN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 dirty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altLang="zh-CN" b="0" i="1" dirty="0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altLang="zh-CN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 dirty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altLang="zh-CN" i="1" dirty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b="0" i="1" dirty="0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!</m:t>
                              </m:r>
                            </m:den>
                          </m:f>
                          <m:nary>
                            <m:naryPr>
                              <m:chr m:val="∏"/>
                              <m:ctrlP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  <m:e>
                              <m:d>
                                <m:dPr>
                                  <m:ctrlPr>
                                    <a:rPr lang="en-US" altLang="zh-CN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 dirty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altLang="zh-CN" i="1" dirty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zh-CN" i="1" dirty="0">
                                      <a:latin typeface="Cambria Math" panose="02040503050406030204" pitchFamily="18" charset="0"/>
                                    </a:rPr>
                                    <m:t>𝑗𝑐</m:t>
                                  </m:r>
                                </m:e>
                              </m:d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d>
                                <m:dPr>
                                  <m:ctrlPr>
                                    <a:rPr lang="en-US" altLang="zh-CN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altLang="zh-CN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b="0" i="1" dirty="0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sSup>
                                        <m:sSupPr>
                                          <m:ctrlPr>
                                            <a:rPr lang="en-US" altLang="zh-CN" b="0" i="1" dirty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CN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p>
                                          <m:r>
                                            <a:rPr lang="en-US" altLang="zh-CN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p>
                                      </m:sSup>
                                      <m:d>
                                        <m:dPr>
                                          <m:ctrlPr>
                                            <a:rPr lang="en-US" altLang="zh-CN" b="0" i="1" dirty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  <m:r>
                                            <a:rPr lang="en-US" altLang="zh-CN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altLang="zh-CN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  <m:r>
                                        <a:rPr lang="en-US" altLang="zh-CN" b="0" i="1" dirty="0" smtClean="0">
                                          <a:latin typeface="Cambria Math" panose="02040503050406030204" pitchFamily="18" charset="0"/>
                                        </a:rPr>
                                        <m:t>!</m:t>
                                      </m:r>
                                    </m:den>
                                  </m:f>
                                  <m:nary>
                                    <m:naryPr>
                                      <m:chr m:val="∏"/>
                                      <m:ctrlPr>
                                        <a:rPr lang="en-US" altLang="zh-CN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en-US" altLang="zh-CN" b="0" i="1" dirty="0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altLang="zh-CN" b="0" i="1" dirty="0" smtClean="0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en-US" altLang="zh-CN" b="0" i="1" dirty="0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p>
                                    <m:e>
                                      <m:d>
                                        <m:dPr>
                                          <m:ctrlPr>
                                            <a:rPr lang="en-US" altLang="zh-CN" b="0" i="1" dirty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  <m:r>
                                            <a:rPr lang="en-US" altLang="zh-CN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en-US" altLang="zh-CN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𝑗𝑐</m:t>
                                          </m:r>
                                        </m:e>
                                      </m:d>
                                    </m:e>
                                  </m:nary>
                                </m:e>
                              </m:d>
                            </m:e>
                          </m:nary>
                        </m:den>
                      </m:f>
                    </m:oMath>
                  </m:oMathPara>
                </a14:m>
                <a:endParaRPr lang="en-US" altLang="zh-CN" dirty="0" smtClean="0"/>
              </a:p>
              <a:p>
                <a:pPr marL="0" indent="0">
                  <a:buNone/>
                </a:pP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34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88805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门票锁的性能模型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 smtClean="0"/>
                  <a:t>平均等待时间</a:t>
                </a:r>
                <a:endParaRPr lang="en-US" altLang="zh-CN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dirty="0">
                          <a:latin typeface="Cambria Math" panose="02040503050406030204" pitchFamily="18" charset="0"/>
                        </a:rPr>
                        <m:t>w</m:t>
                      </m:r>
                      <m:r>
                        <a:rPr lang="en-US" altLang="zh-CN" b="0" i="0" dirty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sSub>
                            <m:sSubPr>
                              <m:ctrlP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35</a:t>
            </a:fld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271" y="2633179"/>
            <a:ext cx="5757320" cy="3760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668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Non-scalable locks are dangerous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用</a:t>
            </a:r>
            <a:r>
              <a:rPr lang="en-US" altLang="zh-CN" dirty="0" smtClean="0"/>
              <a:t>MCS</a:t>
            </a:r>
            <a:r>
              <a:rPr lang="zh-CN" altLang="en-US" dirty="0" smtClean="0"/>
              <a:t>替换</a:t>
            </a:r>
            <a:r>
              <a:rPr lang="en-US" altLang="zh-CN" dirty="0" smtClean="0"/>
              <a:t>ticket lock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36</a:t>
            </a:fld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1707372"/>
            <a:ext cx="6565551" cy="4507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100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结论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某些程序的扩展性主要受限于锁</a:t>
            </a:r>
            <a:endParaRPr lang="en-US" altLang="zh-CN" dirty="0" smtClean="0"/>
          </a:p>
          <a:p>
            <a:r>
              <a:rPr lang="zh-CN" altLang="en-US" dirty="0" smtClean="0"/>
              <a:t>提出了门票锁的性能模型</a:t>
            </a:r>
            <a:endParaRPr lang="en-US" altLang="zh-CN" dirty="0" smtClean="0"/>
          </a:p>
          <a:p>
            <a:r>
              <a:rPr lang="en-US" altLang="zh-CN" dirty="0" smtClean="0"/>
              <a:t>MCS</a:t>
            </a:r>
            <a:r>
              <a:rPr lang="zh-CN" altLang="en-US" dirty="0" smtClean="0"/>
              <a:t>锁具有较好的可扩展性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37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16192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411760" y="1052736"/>
            <a:ext cx="5832648" cy="2952328"/>
          </a:xfrm>
        </p:spPr>
        <p:txBody>
          <a:bodyPr/>
          <a:lstStyle/>
          <a:p>
            <a:pPr lvl="1"/>
            <a:r>
              <a:rPr lang="en-US" altLang="zh-CN" i="1" dirty="0"/>
              <a:t>Scalable Read-mostly Synchronization Using</a:t>
            </a:r>
            <a:br>
              <a:rPr lang="en-US" altLang="zh-CN" i="1" dirty="0"/>
            </a:br>
            <a:r>
              <a:rPr lang="en-US" altLang="zh-CN" i="1" dirty="0"/>
              <a:t>Passive Reader-Writer Locks</a:t>
            </a:r>
          </a:p>
        </p:txBody>
      </p:sp>
    </p:spTree>
    <p:extLst>
      <p:ext uri="{BB962C8B-B14F-4D97-AF65-F5344CB8AC3E}">
        <p14:creationId xmlns:p14="http://schemas.microsoft.com/office/powerpoint/2010/main" val="114259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Scalable Read-Write Lock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读写锁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写独占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允许读共享</a:t>
            </a:r>
            <a:endParaRPr lang="en-US" altLang="zh-CN" dirty="0"/>
          </a:p>
          <a:p>
            <a:r>
              <a:rPr lang="zh-CN" altLang="en-US" dirty="0" smtClean="0"/>
              <a:t>现有实现</a:t>
            </a:r>
            <a:endParaRPr lang="en-US" altLang="zh-CN" dirty="0"/>
          </a:p>
          <a:p>
            <a:pPr lvl="1"/>
            <a:r>
              <a:rPr lang="zh-CN" altLang="en-US" dirty="0" smtClean="0"/>
              <a:t>中心化：读者之间有通信（原子操作、内存屏障）</a:t>
            </a:r>
            <a:endParaRPr lang="en-US" altLang="zh-CN" dirty="0" smtClean="0"/>
          </a:p>
          <a:p>
            <a:pPr lvl="1"/>
            <a:r>
              <a:rPr lang="en-US" altLang="zh-CN" dirty="0" err="1"/>
              <a:t>br</a:t>
            </a:r>
            <a:r>
              <a:rPr lang="en-US" altLang="zh-CN" dirty="0" err="1" smtClean="0"/>
              <a:t>lock</a:t>
            </a:r>
            <a:r>
              <a:rPr lang="zh-CN" altLang="en-US" dirty="0" smtClean="0"/>
              <a:t>：写效率低</a:t>
            </a:r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39</a:t>
            </a:fld>
            <a:endParaRPr lang="zh-CN" altLang="en-US" dirty="0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4216303"/>
              </p:ext>
            </p:extLst>
          </p:nvPr>
        </p:nvGraphicFramePr>
        <p:xfrm>
          <a:off x="4283968" y="1196752"/>
          <a:ext cx="3980010" cy="14833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326670">
                  <a:extLst>
                    <a:ext uri="{9D8B030D-6E8A-4147-A177-3AD203B41FA5}">
                      <a16:colId xmlns:a16="http://schemas.microsoft.com/office/drawing/2014/main" val="1298137863"/>
                    </a:ext>
                  </a:extLst>
                </a:gridCol>
                <a:gridCol w="1326670">
                  <a:extLst>
                    <a:ext uri="{9D8B030D-6E8A-4147-A177-3AD203B41FA5}">
                      <a16:colId xmlns:a16="http://schemas.microsoft.com/office/drawing/2014/main" val="209149187"/>
                    </a:ext>
                  </a:extLst>
                </a:gridCol>
                <a:gridCol w="1326670">
                  <a:extLst>
                    <a:ext uri="{9D8B030D-6E8A-4147-A177-3AD203B41FA5}">
                      <a16:colId xmlns:a16="http://schemas.microsoft.com/office/drawing/2014/main" val="182263631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状态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读者数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写者数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15363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空闲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4800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读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&gt;0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06292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写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30926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14003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411760" y="1844824"/>
            <a:ext cx="6336704" cy="1800200"/>
          </a:xfrm>
        </p:spPr>
        <p:txBody>
          <a:bodyPr/>
          <a:lstStyle/>
          <a:p>
            <a:pPr lvl="1"/>
            <a:r>
              <a:rPr lang="en-US" altLang="zh-CN" i="1" dirty="0"/>
              <a:t>Hyper Kernel: A Push-button Verification on an OS Kernel</a:t>
            </a:r>
          </a:p>
        </p:txBody>
      </p:sp>
    </p:spTree>
    <p:extLst>
      <p:ext uri="{BB962C8B-B14F-4D97-AF65-F5344CB8AC3E}">
        <p14:creationId xmlns:p14="http://schemas.microsoft.com/office/powerpoint/2010/main" val="2389398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Scalable Read-Write Lock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222375" y="1196752"/>
            <a:ext cx="7921625" cy="5214938"/>
          </a:xfrm>
        </p:spPr>
        <p:txBody>
          <a:bodyPr/>
          <a:lstStyle/>
          <a:p>
            <a:r>
              <a:rPr lang="zh-CN" altLang="en-US" dirty="0" smtClean="0"/>
              <a:t>读者：</a:t>
            </a:r>
            <a:r>
              <a:rPr lang="en-US" altLang="zh-CN" dirty="0"/>
              <a:t>p</a:t>
            </a:r>
            <a:r>
              <a:rPr lang="en-US" altLang="zh-CN" dirty="0" smtClean="0"/>
              <a:t>er-core</a:t>
            </a:r>
            <a:r>
              <a:rPr lang="zh-CN" altLang="en-US" dirty="0" smtClean="0"/>
              <a:t> </a:t>
            </a:r>
            <a:r>
              <a:rPr lang="en-US" altLang="zh-CN" dirty="0" smtClean="0"/>
              <a:t>/ per-thread </a:t>
            </a:r>
            <a:r>
              <a:rPr lang="zh-CN" altLang="en-US" dirty="0" smtClean="0"/>
              <a:t>数据结构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先等待写者释放锁，然后将自己的局部变量置</a:t>
            </a:r>
            <a:r>
              <a:rPr lang="en-US" altLang="zh-CN" dirty="0" smtClean="0"/>
              <a:t>1</a:t>
            </a:r>
          </a:p>
          <a:p>
            <a:r>
              <a:rPr lang="zh-CN" altLang="en-US" dirty="0" smtClean="0"/>
              <a:t>写者：</a:t>
            </a:r>
            <a:r>
              <a:rPr lang="en-US" altLang="zh-CN" dirty="0" err="1" smtClean="0"/>
              <a:t>mutex</a:t>
            </a:r>
            <a:endParaRPr lang="en-US" altLang="zh-CN" dirty="0"/>
          </a:p>
          <a:p>
            <a:pPr lvl="1"/>
            <a:r>
              <a:rPr lang="zh-CN" altLang="en-US" dirty="0"/>
              <a:t>先获取互斥锁，然后等待所有读者的局部变量被置</a:t>
            </a:r>
            <a:r>
              <a:rPr lang="en-US" altLang="zh-CN" dirty="0"/>
              <a:t>0</a:t>
            </a:r>
          </a:p>
          <a:p>
            <a:r>
              <a:rPr lang="en-US" altLang="zh-CN" dirty="0"/>
              <a:t>per-core</a:t>
            </a:r>
            <a:r>
              <a:rPr lang="zh-CN" altLang="en-US" dirty="0"/>
              <a:t> </a:t>
            </a:r>
            <a:r>
              <a:rPr lang="en-US" altLang="zh-CN" dirty="0" smtClean="0"/>
              <a:t>vs. per-thread</a:t>
            </a:r>
          </a:p>
          <a:p>
            <a:pPr lvl="1"/>
            <a:r>
              <a:rPr lang="zh-CN" altLang="en-US" dirty="0"/>
              <a:t>超</a:t>
            </a:r>
            <a:r>
              <a:rPr lang="zh-CN" altLang="en-US" dirty="0" smtClean="0"/>
              <a:t>线程情况下的写性能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preempt-aware</a:t>
            </a:r>
            <a:r>
              <a:rPr lang="zh-CN" altLang="en-US" dirty="0" smtClean="0"/>
              <a:t>：计数器记录被释放读锁前被调度走的线程数</a:t>
            </a:r>
            <a:endParaRPr lang="en-US" altLang="zh-CN" dirty="0" smtClean="0"/>
          </a:p>
          <a:p>
            <a:pPr lvl="1"/>
            <a:r>
              <a:rPr lang="zh-CN" altLang="en-US" dirty="0"/>
              <a:t>用户</a:t>
            </a:r>
            <a:r>
              <a:rPr lang="zh-CN" altLang="en-US" dirty="0" smtClean="0"/>
              <a:t>空间？</a:t>
            </a:r>
            <a:endParaRPr lang="en-US" altLang="zh-CN" dirty="0" smtClean="0"/>
          </a:p>
          <a:p>
            <a:r>
              <a:rPr lang="zh-CN" altLang="en-US" dirty="0"/>
              <a:t>写者释放锁时唤醒多个读者</a:t>
            </a:r>
            <a:endParaRPr lang="en-US" altLang="zh-CN" dirty="0"/>
          </a:p>
          <a:p>
            <a:pPr lvl="1"/>
            <a:r>
              <a:rPr lang="zh-CN" altLang="en-US" dirty="0"/>
              <a:t>并行唤醒</a:t>
            </a:r>
            <a:endParaRPr lang="en-US" altLang="zh-CN" dirty="0"/>
          </a:p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40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91552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Scalable Read-Write Lock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哈希</a:t>
            </a:r>
            <a:r>
              <a:rPr lang="zh-CN" altLang="en-US" dirty="0" smtClean="0"/>
              <a:t>表性能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41</a:t>
            </a:fld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2348880"/>
            <a:ext cx="8680466" cy="3287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860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411760" y="1268760"/>
            <a:ext cx="5832648" cy="2952328"/>
          </a:xfrm>
        </p:spPr>
        <p:txBody>
          <a:bodyPr/>
          <a:lstStyle/>
          <a:p>
            <a:pPr lvl="1"/>
            <a:r>
              <a:rPr lang="en-US" altLang="zh-CN" i="1" dirty="0"/>
              <a:t>Scalable Address Spaces Using RCU Balanced Trees</a:t>
            </a:r>
          </a:p>
        </p:txBody>
      </p:sp>
    </p:spTree>
    <p:extLst>
      <p:ext uri="{BB962C8B-B14F-4D97-AF65-F5344CB8AC3E}">
        <p14:creationId xmlns:p14="http://schemas.microsoft.com/office/powerpoint/2010/main" val="1182739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RCU Balanced Tree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读者</a:t>
            </a:r>
            <a:r>
              <a:rPr lang="en-US" altLang="zh-CN" dirty="0" smtClean="0"/>
              <a:t>-</a:t>
            </a:r>
            <a:r>
              <a:rPr lang="zh-CN" altLang="en-US" dirty="0" smtClean="0"/>
              <a:t>写者问题的其它解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Read-Copy-Update</a:t>
            </a:r>
            <a:r>
              <a:rPr lang="zh-CN" altLang="en-US" dirty="0" smtClean="0"/>
              <a:t>（</a:t>
            </a:r>
            <a:r>
              <a:rPr lang="en-US" altLang="zh-CN" dirty="0" smtClean="0"/>
              <a:t>RCU</a:t>
            </a:r>
            <a:r>
              <a:rPr lang="zh-CN" altLang="en-US" dirty="0" smtClean="0"/>
              <a:t>）</a:t>
            </a:r>
            <a:endParaRPr lang="en-US" altLang="zh-CN" dirty="0"/>
          </a:p>
          <a:p>
            <a:r>
              <a:rPr lang="zh-CN" altLang="en-US" dirty="0" smtClean="0"/>
              <a:t>需要修改时重新构造一个新的数据结构，最后只更新一个指针</a:t>
            </a:r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43</a:t>
            </a:fld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427069"/>
            <a:ext cx="4183063" cy="3966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400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虚拟内存映射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页表操作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页表和页目录通过平衡二叉树索引</a:t>
            </a:r>
            <a:endParaRPr lang="en-US" altLang="zh-CN" dirty="0"/>
          </a:p>
          <a:p>
            <a:pPr lvl="1"/>
            <a:r>
              <a:rPr lang="zh-CN" altLang="en-US" dirty="0"/>
              <a:t>缺页</a:t>
            </a:r>
            <a:r>
              <a:rPr lang="zh-CN" altLang="en-US" dirty="0" smtClean="0"/>
              <a:t>处理</a:t>
            </a:r>
            <a:endParaRPr lang="en-US" altLang="zh-CN" dirty="0"/>
          </a:p>
          <a:p>
            <a:pPr lvl="2"/>
            <a:r>
              <a:rPr lang="zh-CN" altLang="en-US" dirty="0" smtClean="0"/>
              <a:t>通过树查找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内存映射</a:t>
            </a:r>
            <a:r>
              <a:rPr lang="en-US" altLang="zh-CN" dirty="0" err="1" smtClean="0"/>
              <a:t>mmap</a:t>
            </a:r>
            <a:r>
              <a:rPr lang="zh-CN" altLang="en-US" dirty="0" smtClean="0"/>
              <a:t>、</a:t>
            </a:r>
            <a:r>
              <a:rPr lang="en-US" altLang="zh-CN" dirty="0" err="1"/>
              <a:t>munmap</a:t>
            </a:r>
            <a:endParaRPr lang="en-US" altLang="zh-CN" dirty="0"/>
          </a:p>
          <a:p>
            <a:pPr lvl="2"/>
            <a:r>
              <a:rPr lang="zh-CN" altLang="en-US" dirty="0"/>
              <a:t>新增</a:t>
            </a:r>
            <a:r>
              <a:rPr lang="zh-CN" altLang="en-US" dirty="0" smtClean="0"/>
              <a:t>、删除树节点</a:t>
            </a:r>
            <a:endParaRPr lang="zh-CN" altLang="en-US" dirty="0"/>
          </a:p>
          <a:p>
            <a:r>
              <a:rPr lang="zh-CN" altLang="en-US" dirty="0" smtClean="0"/>
              <a:t>性能问题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读</a:t>
            </a:r>
            <a:r>
              <a:rPr lang="zh-CN" altLang="en-US" dirty="0"/>
              <a:t>写锁使得内存</a:t>
            </a:r>
            <a:r>
              <a:rPr lang="zh-CN" altLang="en-US" dirty="0" smtClean="0"/>
              <a:t>映射操作</a:t>
            </a:r>
            <a:r>
              <a:rPr lang="zh-CN" altLang="en-US" dirty="0"/>
              <a:t>与缺页处理</a:t>
            </a:r>
            <a:r>
              <a:rPr lang="zh-CN" altLang="en-US" dirty="0" smtClean="0"/>
              <a:t>不能并发执行</a:t>
            </a:r>
            <a:endParaRPr lang="en-US" altLang="zh-CN" dirty="0" smtClean="0"/>
          </a:p>
          <a:p>
            <a:pPr lvl="1"/>
            <a:r>
              <a:rPr lang="zh-CN" altLang="en-US" dirty="0"/>
              <a:t>缺页需要</a:t>
            </a:r>
            <a:r>
              <a:rPr lang="zh-CN" altLang="en-US" dirty="0" smtClean="0"/>
              <a:t>获取读锁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44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32599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RCU-</a:t>
            </a:r>
            <a:r>
              <a:rPr lang="zh-CN" altLang="en-US" dirty="0" smtClean="0"/>
              <a:t>平衡</a:t>
            </a:r>
            <a:r>
              <a:rPr lang="zh-CN" altLang="en-US" dirty="0"/>
              <a:t>二叉树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BONSAI</a:t>
            </a:r>
          </a:p>
          <a:p>
            <a:pPr lvl="1"/>
            <a:r>
              <a:rPr lang="en-US" altLang="zh-CN" dirty="0" smtClean="0"/>
              <a:t>Bounded-Balanced Tree</a:t>
            </a:r>
          </a:p>
          <a:p>
            <a:r>
              <a:rPr lang="zh-CN" altLang="en-US" dirty="0" smtClean="0"/>
              <a:t>用</a:t>
            </a:r>
            <a:r>
              <a:rPr lang="en-US" altLang="zh-CN" dirty="0" smtClean="0"/>
              <a:t>RCU-</a:t>
            </a:r>
            <a:r>
              <a:rPr lang="zh-CN" altLang="en-US" dirty="0" smtClean="0"/>
              <a:t>平衡</a:t>
            </a:r>
            <a:r>
              <a:rPr lang="zh-CN" altLang="en-US" dirty="0"/>
              <a:t>二叉树替换</a:t>
            </a:r>
            <a:r>
              <a:rPr lang="en-US" altLang="zh-CN" dirty="0"/>
              <a:t>Linux</a:t>
            </a:r>
            <a:r>
              <a:rPr lang="zh-CN" altLang="en-US" dirty="0"/>
              <a:t>内核中带读写锁</a:t>
            </a:r>
            <a:r>
              <a:rPr lang="zh-CN" altLang="en-US" dirty="0" smtClean="0"/>
              <a:t>的红</a:t>
            </a:r>
            <a:r>
              <a:rPr lang="zh-CN" altLang="en-US" dirty="0"/>
              <a:t>黑</a:t>
            </a:r>
            <a:r>
              <a:rPr lang="zh-CN" altLang="en-US" dirty="0" smtClean="0"/>
              <a:t>树</a:t>
            </a:r>
            <a:endParaRPr lang="en-US" altLang="zh-CN" dirty="0" smtClean="0"/>
          </a:p>
          <a:p>
            <a:r>
              <a:rPr lang="zh-CN" altLang="en-US" dirty="0" smtClean="0"/>
              <a:t>非严格</a:t>
            </a:r>
            <a:r>
              <a:rPr lang="en-US" altLang="zh-CN" dirty="0" smtClean="0"/>
              <a:t>RCU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45</a:t>
            </a:fld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896" y="3068960"/>
            <a:ext cx="4942965" cy="3009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515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RCU-</a:t>
            </a:r>
            <a:r>
              <a:rPr lang="zh-CN" altLang="en-US" dirty="0"/>
              <a:t>平衡二叉树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缺页与内存</a:t>
            </a:r>
            <a:r>
              <a:rPr lang="zh-CN" altLang="en-US" dirty="0" smtClean="0"/>
              <a:t>映射</a:t>
            </a:r>
            <a:r>
              <a:rPr lang="zh-CN" altLang="en-US" dirty="0"/>
              <a:t>操作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46</a:t>
            </a:fld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145" y="2996952"/>
            <a:ext cx="3873659" cy="273936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9005" y="2981468"/>
            <a:ext cx="3803230" cy="2769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989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RCU-</a:t>
            </a:r>
            <a:r>
              <a:rPr lang="zh-CN" altLang="en-US" dirty="0"/>
              <a:t>平衡二叉树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Benchmark</a:t>
            </a:r>
          </a:p>
          <a:p>
            <a:pPr lvl="1"/>
            <a:r>
              <a:rPr lang="en-US" altLang="zh-CN" dirty="0" smtClean="0"/>
              <a:t>Metis</a:t>
            </a:r>
          </a:p>
          <a:p>
            <a:pPr lvl="1"/>
            <a:r>
              <a:rPr lang="en-US" altLang="zh-CN" dirty="0" err="1" smtClean="0"/>
              <a:t>Psearchy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47</a:t>
            </a:fld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2781268"/>
            <a:ext cx="4107161" cy="271457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762" y="2781268"/>
            <a:ext cx="4103952" cy="2708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172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总结</a:t>
            </a:r>
            <a:r>
              <a:rPr lang="zh-CN" altLang="en-US" dirty="0" smtClean="0"/>
              <a:t>思考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形式化</a:t>
            </a:r>
            <a:r>
              <a:rPr lang="zh-CN" altLang="en-US" dirty="0" smtClean="0"/>
              <a:t>分析 </a:t>
            </a:r>
            <a:r>
              <a:rPr lang="en-US" altLang="zh-CN" dirty="0" smtClean="0"/>
              <a:t>vs. </a:t>
            </a:r>
            <a:r>
              <a:rPr lang="zh-CN" altLang="en-US" dirty="0" smtClean="0"/>
              <a:t>测试</a:t>
            </a:r>
            <a:endParaRPr lang="en-US" altLang="zh-CN" dirty="0" smtClean="0"/>
          </a:p>
          <a:p>
            <a:r>
              <a:rPr lang="zh-CN" altLang="en-US" dirty="0" smtClean="0"/>
              <a:t>多核处理器的挑战仍在，简单的同步就会产生巨大的开销</a:t>
            </a:r>
            <a:endParaRPr lang="en-US" altLang="zh-CN" dirty="0" smtClean="0"/>
          </a:p>
          <a:p>
            <a:r>
              <a:rPr lang="zh-CN" altLang="en-US" dirty="0" smtClean="0"/>
              <a:t>不要忽视细节，锁的开销、缺页损失等都能影响性能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48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12623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Hyper Kernel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操作系统内核的正确性非常重要</a:t>
            </a:r>
            <a:endParaRPr lang="en-US" altLang="zh-CN" dirty="0" smtClean="0"/>
          </a:p>
          <a:p>
            <a:r>
              <a:rPr lang="zh-CN" altLang="en-US" dirty="0" smtClean="0"/>
              <a:t>形式化验证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规范</a:t>
            </a:r>
            <a:r>
              <a:rPr lang="en-US" altLang="zh-CN" dirty="0" smtClean="0"/>
              <a:t>-&gt;</a:t>
            </a:r>
            <a:r>
              <a:rPr lang="zh-CN" altLang="en-US" dirty="0" smtClean="0"/>
              <a:t>模型</a:t>
            </a:r>
            <a:r>
              <a:rPr lang="en-US" altLang="zh-CN" dirty="0" smtClean="0"/>
              <a:t>+</a:t>
            </a:r>
            <a:r>
              <a:rPr lang="zh-CN" altLang="en-US" dirty="0" smtClean="0"/>
              <a:t>约束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规范</a:t>
            </a:r>
            <a:r>
              <a:rPr lang="en-US" altLang="zh-CN" dirty="0" smtClean="0"/>
              <a:t>-&gt;</a:t>
            </a:r>
            <a:r>
              <a:rPr lang="zh-CN" altLang="en-US" dirty="0" smtClean="0"/>
              <a:t>代码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自动证明代码与模型的等价性</a:t>
            </a:r>
            <a:endParaRPr lang="en-US" altLang="zh-CN" dirty="0"/>
          </a:p>
          <a:p>
            <a:r>
              <a:rPr lang="zh-CN" altLang="en-US" dirty="0" smtClean="0"/>
              <a:t>有限接口设计</a:t>
            </a:r>
            <a:endParaRPr lang="en-US" altLang="zh-CN" dirty="0" smtClean="0"/>
          </a:p>
          <a:p>
            <a:pPr lvl="1"/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73125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Hyper Kernel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hv6</a:t>
            </a:r>
            <a:r>
              <a:rPr lang="zh-CN" altLang="en-US" dirty="0" smtClean="0"/>
              <a:t>内核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6</a:t>
            </a:fld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916832"/>
            <a:ext cx="7884368" cy="4006244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876256" y="764704"/>
            <a:ext cx="14049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QEMU</a:t>
            </a:r>
            <a:r>
              <a:rPr lang="zh-CN" altLang="en-US" sz="240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版本</a:t>
            </a:r>
            <a:endParaRPr lang="en-US" altLang="zh-CN" sz="2400" dirty="0" smtClean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LLVM</a:t>
            </a:r>
            <a:r>
              <a:rPr lang="zh-CN" altLang="en-US" sz="240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版本</a:t>
            </a:r>
            <a:endParaRPr lang="en-US" altLang="zh-CN" sz="2400" dirty="0" smtClean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…</a:t>
            </a:r>
            <a:endParaRPr lang="zh-CN" altLang="en-US" sz="240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49628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Hyper Kernel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形式化验证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Z3+Python+LLVM</a:t>
            </a:r>
          </a:p>
          <a:p>
            <a:pPr lvl="1"/>
            <a:r>
              <a:rPr lang="en-US" altLang="zh-CN" dirty="0" smtClean="0"/>
              <a:t>617 passed, 1 hour (4-core i5-6300HQ)</a:t>
            </a:r>
            <a:endParaRPr lang="en-US" altLang="zh-CN" dirty="0"/>
          </a:p>
          <a:p>
            <a:pPr lvl="1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7</a:t>
            </a:fld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510" y="2611299"/>
            <a:ext cx="7092280" cy="3603764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724128" y="1412776"/>
            <a:ext cx="3204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m</a:t>
            </a:r>
            <a:r>
              <a:rPr lang="en-US" altLang="zh-CN" sz="240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ake hv6-verify-par</a:t>
            </a:r>
            <a:endParaRPr lang="zh-CN" altLang="en-US" sz="240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02625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Hyper </a:t>
            </a:r>
            <a:r>
              <a:rPr lang="en-US" altLang="zh-CN" dirty="0" smtClean="0"/>
              <a:t>Kernel</a:t>
            </a:r>
            <a:r>
              <a:rPr lang="zh-CN" altLang="en-US" dirty="0"/>
              <a:t>的验证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假设存在引用计数</a:t>
            </a:r>
            <a:r>
              <a:rPr lang="en-US" altLang="zh-CN" dirty="0"/>
              <a:t>b</a:t>
            </a:r>
            <a:r>
              <a:rPr lang="en-US" altLang="zh-CN" dirty="0" smtClean="0"/>
              <a:t>ug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8</a:t>
            </a:fld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433" y="2137060"/>
            <a:ext cx="6398996" cy="294106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874" y="0"/>
            <a:ext cx="5917377" cy="6858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874" y="0"/>
            <a:ext cx="59173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182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Hyper Kernel</a:t>
            </a:r>
            <a:r>
              <a:rPr lang="zh-CN" altLang="en-US" dirty="0" smtClean="0"/>
              <a:t>的验证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bug</a:t>
            </a:r>
            <a:r>
              <a:rPr lang="zh-CN" altLang="en-US" dirty="0" smtClean="0"/>
              <a:t>的发现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9</a:t>
            </a:fld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44824"/>
            <a:ext cx="9125884" cy="4040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21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singhua-template-purple-thin-title">
  <a:themeElements>
    <a:clrScheme name="tsinghua-template-purple-theme2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跋涉">
      <a:majorFont>
        <a:latin typeface="Franklin Gothic Medium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Franklin Gothic Book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tsinghua-template-purple-theme2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singhua-template-purple-theme2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singhua-template-purple-theme2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singhua-template-purple-theme2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singhua-template-purple-theme2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singhua-template-purple-theme2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singhua-template-purple-theme2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singhua-template-purple-theme2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singhua-template-purple-theme2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singhua-template-purple-theme2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singhua-template-purple-theme2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singhua-template-purple-theme2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Parcel</Template>
  <TotalTime>38760</TotalTime>
  <Words>1091</Words>
  <Application>Microsoft Office PowerPoint</Application>
  <PresentationFormat>全屏显示(4:3)</PresentationFormat>
  <Paragraphs>290</Paragraphs>
  <Slides>48</Slides>
  <Notes>10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48</vt:i4>
      </vt:variant>
    </vt:vector>
  </HeadingPairs>
  <TitlesOfParts>
    <vt:vector size="61" baseType="lpstr">
      <vt:lpstr>Arial Black</vt:lpstr>
      <vt:lpstr>Calibri</vt:lpstr>
      <vt:lpstr>Wingdings</vt:lpstr>
      <vt:lpstr>黑体</vt:lpstr>
      <vt:lpstr>华文楷体</vt:lpstr>
      <vt:lpstr>华文新魏</vt:lpstr>
      <vt:lpstr>隶书</vt:lpstr>
      <vt:lpstr>宋体</vt:lpstr>
      <vt:lpstr>Arial</vt:lpstr>
      <vt:lpstr>Cambria</vt:lpstr>
      <vt:lpstr>Cambria Math</vt:lpstr>
      <vt:lpstr>Times New Roman</vt:lpstr>
      <vt:lpstr>tsinghua-template-purple-thin-title</vt:lpstr>
      <vt:lpstr>高级操作系统 阅读&amp;实验</vt:lpstr>
      <vt:lpstr>阅读内容</vt:lpstr>
      <vt:lpstr>实验内容</vt:lpstr>
      <vt:lpstr>Hyper Kernel: A Push-button Verification on an OS Kernel</vt:lpstr>
      <vt:lpstr>Hyper Kernel</vt:lpstr>
      <vt:lpstr>Hyper Kernel</vt:lpstr>
      <vt:lpstr>Hyper Kernel</vt:lpstr>
      <vt:lpstr>Hyper Kernel的验证</vt:lpstr>
      <vt:lpstr>Hyper Kernel的验证</vt:lpstr>
      <vt:lpstr>Hyper Kernel的验证</vt:lpstr>
      <vt:lpstr>The Scalable Commutativity Rule: Designing Scalable Software for Multicore Processors</vt:lpstr>
      <vt:lpstr>Commuter</vt:lpstr>
      <vt:lpstr>Commuter</vt:lpstr>
      <vt:lpstr>Commuter</vt:lpstr>
      <vt:lpstr>Algorithms for Scalable Synchronization on Shared-Memory Multiprocessors</vt:lpstr>
      <vt:lpstr>可扩展同步算法</vt:lpstr>
      <vt:lpstr>同步算法的性能分析</vt:lpstr>
      <vt:lpstr>互斥锁</vt:lpstr>
      <vt:lpstr>互斥锁</vt:lpstr>
      <vt:lpstr>互斥锁</vt:lpstr>
      <vt:lpstr>互斥锁</vt:lpstr>
      <vt:lpstr>屏障</vt:lpstr>
      <vt:lpstr>屏障</vt:lpstr>
      <vt:lpstr>屏障</vt:lpstr>
      <vt:lpstr>实验</vt:lpstr>
      <vt:lpstr>实验</vt:lpstr>
      <vt:lpstr>实验</vt:lpstr>
      <vt:lpstr>实验</vt:lpstr>
      <vt:lpstr>实验</vt:lpstr>
      <vt:lpstr>结论</vt:lpstr>
      <vt:lpstr>Non-scalable Locks Are Dangerous</vt:lpstr>
      <vt:lpstr>Non-scalable locks are dangerous</vt:lpstr>
      <vt:lpstr>门票锁的性能模型</vt:lpstr>
      <vt:lpstr>门票锁的性能模型</vt:lpstr>
      <vt:lpstr>门票锁的性能模型</vt:lpstr>
      <vt:lpstr>Non-scalable locks are dangerous</vt:lpstr>
      <vt:lpstr>结论</vt:lpstr>
      <vt:lpstr>Scalable Read-mostly Synchronization Using Passive Reader-Writer Locks</vt:lpstr>
      <vt:lpstr>Scalable Read-Write Lock</vt:lpstr>
      <vt:lpstr>Scalable Read-Write Lock</vt:lpstr>
      <vt:lpstr>Scalable Read-Write Lock</vt:lpstr>
      <vt:lpstr>Scalable Address Spaces Using RCU Balanced Trees</vt:lpstr>
      <vt:lpstr>RCU Balanced Tree</vt:lpstr>
      <vt:lpstr>虚拟内存映射</vt:lpstr>
      <vt:lpstr>RCU-平衡二叉树</vt:lpstr>
      <vt:lpstr>RCU-平衡二叉树</vt:lpstr>
      <vt:lpstr>RCU-平衡二叉树</vt:lpstr>
      <vt:lpstr>总结思考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高级操作系统实验</dc:title>
  <dc:creator>Liu Kan</dc:creator>
  <cp:lastModifiedBy>Liu Kan</cp:lastModifiedBy>
  <cp:revision>3166</cp:revision>
  <dcterms:created xsi:type="dcterms:W3CDTF">2011-10-07T07:07:52Z</dcterms:created>
  <dcterms:modified xsi:type="dcterms:W3CDTF">2018-06-12T06:49:32Z</dcterms:modified>
</cp:coreProperties>
</file>